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72" r:id="rId3"/>
    <p:sldId id="376" r:id="rId4"/>
    <p:sldId id="391" r:id="rId5"/>
    <p:sldId id="392" r:id="rId6"/>
    <p:sldId id="393" r:id="rId7"/>
    <p:sldId id="384" r:id="rId8"/>
    <p:sldId id="383" r:id="rId9"/>
    <p:sldId id="385" r:id="rId10"/>
    <p:sldId id="387" r:id="rId11"/>
    <p:sldId id="389" r:id="rId12"/>
    <p:sldId id="378" r:id="rId13"/>
    <p:sldId id="382" r:id="rId14"/>
    <p:sldId id="39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A83B"/>
    <a:srgbClr val="535353"/>
    <a:srgbClr val="DB4F0F"/>
    <a:srgbClr val="C11773"/>
    <a:srgbClr val="3798D9"/>
    <a:srgbClr val="D0CD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810" autoAdjust="0"/>
    <p:restoredTop sz="98780" autoAdjust="0"/>
  </p:normalViewPr>
  <p:slideViewPr>
    <p:cSldViewPr snapToGrid="0">
      <p:cViewPr varScale="1">
        <p:scale>
          <a:sx n="196" d="100"/>
          <a:sy n="196" d="100"/>
        </p:scale>
        <p:origin x="-44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2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F5146B-3940-7142-94F0-AF4C94D8D98E}" type="datetimeFigureOut">
              <a:rPr lang="en-US" smtClean="0"/>
              <a:t>29/04/16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F9316-966E-8748-9CC1-D05536798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8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t=1:1000</a:t>
            </a:r>
          </a:p>
          <a:p>
            <a:r>
              <a:rPr lang="en-US" dirty="0" smtClean="0"/>
              <a:t>Ne=c(25,50,100)</a:t>
            </a:r>
          </a:p>
          <a:p>
            <a:r>
              <a:rPr lang="en-US" dirty="0" err="1" smtClean="0"/>
              <a:t>NeC</a:t>
            </a:r>
            <a:r>
              <a:rPr lang="en-US" dirty="0" smtClean="0"/>
              <a:t>=c("  25", "  50", "100")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=1/(2*Ne))</a:t>
            </a:r>
          </a:p>
          <a:p>
            <a:r>
              <a:rPr lang="en-US" dirty="0" err="1" smtClean="0"/>
              <a:t>dFC</a:t>
            </a:r>
            <a:r>
              <a:rPr lang="en-US" dirty="0" smtClean="0"/>
              <a:t>=c("0.020", "0.010", "0.005")</a:t>
            </a:r>
          </a:p>
          <a:p>
            <a:r>
              <a:rPr lang="en-US" dirty="0" err="1" smtClean="0"/>
              <a:t>LegC</a:t>
            </a:r>
            <a:r>
              <a:rPr lang="en-US" dirty="0" smtClean="0"/>
              <a:t>=c("  25 (0.020)", "  50 (0.010)", "100 (0.005)")</a:t>
            </a:r>
          </a:p>
          <a:p>
            <a:r>
              <a:rPr lang="en-US" dirty="0" err="1" smtClean="0"/>
              <a:t>FFun</a:t>
            </a:r>
            <a:r>
              <a:rPr lang="en-US" dirty="0" smtClean="0"/>
              <a:t> &lt;- function(</a:t>
            </a:r>
            <a:r>
              <a:rPr lang="en-US" dirty="0" err="1" smtClean="0"/>
              <a:t>dF,t</a:t>
            </a:r>
            <a:r>
              <a:rPr lang="en-US" dirty="0" smtClean="0"/>
              <a:t>) 1-(1-dF)^t</a:t>
            </a:r>
          </a:p>
          <a:p>
            <a:endParaRPr lang="en-US" dirty="0" smtClean="0"/>
          </a:p>
          <a:p>
            <a:r>
              <a:rPr lang="en-US" dirty="0" smtClean="0"/>
              <a:t>F1=</a:t>
            </a:r>
            <a:r>
              <a:rPr lang="en-US" dirty="0" err="1" smtClean="0"/>
              <a:t>FFun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=</a:t>
            </a:r>
            <a:r>
              <a:rPr lang="en-US" dirty="0" err="1" smtClean="0"/>
              <a:t>dF</a:t>
            </a:r>
            <a:r>
              <a:rPr lang="en-US" dirty="0" smtClean="0"/>
              <a:t>[1],t)</a:t>
            </a:r>
          </a:p>
          <a:p>
            <a:r>
              <a:rPr lang="en-US" dirty="0" smtClean="0"/>
              <a:t>F2=</a:t>
            </a:r>
            <a:r>
              <a:rPr lang="en-US" dirty="0" err="1" smtClean="0"/>
              <a:t>FFun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=</a:t>
            </a:r>
            <a:r>
              <a:rPr lang="en-US" dirty="0" err="1" smtClean="0"/>
              <a:t>dF</a:t>
            </a:r>
            <a:r>
              <a:rPr lang="en-US" dirty="0" smtClean="0"/>
              <a:t>[2],t)</a:t>
            </a:r>
          </a:p>
          <a:p>
            <a:r>
              <a:rPr lang="en-US" dirty="0" smtClean="0"/>
              <a:t>F3=</a:t>
            </a:r>
            <a:r>
              <a:rPr lang="en-US" dirty="0" err="1" smtClean="0"/>
              <a:t>FFun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=</a:t>
            </a:r>
            <a:r>
              <a:rPr lang="en-US" dirty="0" err="1" smtClean="0"/>
              <a:t>dF</a:t>
            </a:r>
            <a:r>
              <a:rPr lang="en-US" dirty="0" smtClean="0"/>
              <a:t>[3],t)</a:t>
            </a:r>
          </a:p>
          <a:p>
            <a:endParaRPr lang="en-US" dirty="0" smtClean="0"/>
          </a:p>
          <a:p>
            <a:r>
              <a:rPr lang="en-US" dirty="0" smtClean="0"/>
              <a:t>F &lt;- </a:t>
            </a:r>
            <a:r>
              <a:rPr lang="en-US" dirty="0" err="1" smtClean="0"/>
              <a:t>cbind</a:t>
            </a:r>
            <a:r>
              <a:rPr lang="en-US" dirty="0" smtClean="0"/>
              <a:t>(F1,F2,F3)</a:t>
            </a:r>
          </a:p>
          <a:p>
            <a:r>
              <a:rPr lang="en-US" dirty="0" smtClean="0"/>
              <a:t>col1 &lt;- </a:t>
            </a:r>
            <a:r>
              <a:rPr lang="en-US" dirty="0" err="1" smtClean="0"/>
              <a:t>rgb</a:t>
            </a:r>
            <a:r>
              <a:rPr lang="en-US" dirty="0" smtClean="0"/>
              <a:t>(red= 55, green=152, blue=217, </a:t>
            </a:r>
            <a:r>
              <a:rPr lang="en-US" dirty="0" err="1" smtClean="0"/>
              <a:t>maxColorValue</a:t>
            </a:r>
            <a:r>
              <a:rPr lang="en-US" dirty="0" smtClean="0"/>
              <a:t>=255) ## blue</a:t>
            </a:r>
          </a:p>
          <a:p>
            <a:r>
              <a:rPr lang="en-US" dirty="0" smtClean="0"/>
              <a:t>col2 &lt;- </a:t>
            </a:r>
            <a:r>
              <a:rPr lang="en-US" dirty="0" err="1" smtClean="0"/>
              <a:t>rgb</a:t>
            </a:r>
            <a:r>
              <a:rPr lang="en-US" dirty="0" smtClean="0"/>
              <a:t>(red= 95, green=168, blue= 59, </a:t>
            </a:r>
            <a:r>
              <a:rPr lang="en-US" dirty="0" err="1" smtClean="0"/>
              <a:t>maxColorValue</a:t>
            </a:r>
            <a:r>
              <a:rPr lang="en-US" dirty="0" smtClean="0"/>
              <a:t>=255) ## green</a:t>
            </a:r>
          </a:p>
          <a:p>
            <a:r>
              <a:rPr lang="en-US" dirty="0" smtClean="0"/>
              <a:t>col3 &lt;- </a:t>
            </a:r>
            <a:r>
              <a:rPr lang="en-US" dirty="0" err="1" smtClean="0"/>
              <a:t>rgb</a:t>
            </a:r>
            <a:r>
              <a:rPr lang="en-US" dirty="0" smtClean="0"/>
              <a:t>(red=219, green= 79, blue= 15, </a:t>
            </a:r>
            <a:r>
              <a:rPr lang="en-US" dirty="0" err="1" smtClean="0"/>
              <a:t>maxColorValue</a:t>
            </a:r>
            <a:r>
              <a:rPr lang="en-US" dirty="0" smtClean="0"/>
              <a:t>=255) ## orange</a:t>
            </a:r>
          </a:p>
          <a:p>
            <a:endParaRPr lang="en-US" dirty="0" smtClean="0"/>
          </a:p>
          <a:p>
            <a:r>
              <a:rPr lang="en-US" dirty="0" smtClean="0"/>
              <a:t>par(mar=c(4,4,1,1), </a:t>
            </a:r>
            <a:r>
              <a:rPr lang="en-US" dirty="0" err="1" smtClean="0"/>
              <a:t>bty</a:t>
            </a:r>
            <a:r>
              <a:rPr lang="en-US" dirty="0" smtClean="0"/>
              <a:t>="l")</a:t>
            </a:r>
          </a:p>
          <a:p>
            <a:r>
              <a:rPr lang="en-US" dirty="0" err="1" smtClean="0"/>
              <a:t>matplot</a:t>
            </a:r>
            <a:r>
              <a:rPr lang="en-US" dirty="0" smtClean="0"/>
              <a:t>(y=F, x=t, type="l", </a:t>
            </a:r>
            <a:r>
              <a:rPr lang="en-US" dirty="0" err="1" smtClean="0"/>
              <a:t>lwd</a:t>
            </a:r>
            <a:r>
              <a:rPr lang="en-US" dirty="0" smtClean="0"/>
              <a:t>=3,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lty</a:t>
            </a:r>
            <a:r>
              <a:rPr lang="en-US" dirty="0" smtClean="0"/>
              <a:t>=3:1, col=c(col1, col2, col3),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ylim</a:t>
            </a:r>
            <a:r>
              <a:rPr lang="en-US" dirty="0" smtClean="0"/>
              <a:t>=c(0,1), </a:t>
            </a:r>
            <a:r>
              <a:rPr lang="en-US" dirty="0" err="1" smtClean="0"/>
              <a:t>ylab</a:t>
            </a:r>
            <a:r>
              <a:rPr lang="en-US" dirty="0" smtClean="0"/>
              <a:t>="Inbreeding (F)",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xlab</a:t>
            </a:r>
            <a:r>
              <a:rPr lang="en-US" dirty="0" smtClean="0"/>
              <a:t>="Generation (t)")</a:t>
            </a:r>
          </a:p>
          <a:p>
            <a:r>
              <a:rPr lang="en-US" dirty="0" smtClean="0"/>
              <a:t>legend("</a:t>
            </a:r>
            <a:r>
              <a:rPr lang="en-US" dirty="0" err="1" smtClean="0"/>
              <a:t>bottomright</a:t>
            </a:r>
            <a:r>
              <a:rPr lang="en-US" dirty="0" smtClean="0"/>
              <a:t>", title="Eff. pop. size (</a:t>
            </a:r>
            <a:r>
              <a:rPr lang="en-US" dirty="0" err="1" smtClean="0"/>
              <a:t>dF</a:t>
            </a:r>
            <a:r>
              <a:rPr lang="en-US" dirty="0" smtClean="0"/>
              <a:t>)",</a:t>
            </a:r>
          </a:p>
          <a:p>
            <a:r>
              <a:rPr lang="en-US" dirty="0" smtClean="0"/>
              <a:t>       legend=c(</a:t>
            </a:r>
            <a:r>
              <a:rPr lang="en-US" dirty="0" err="1" smtClean="0"/>
              <a:t>LegC</a:t>
            </a:r>
            <a:r>
              <a:rPr lang="en-US" dirty="0" smtClean="0"/>
              <a:t>), col=c(col1, col2, col3),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lty</a:t>
            </a:r>
            <a:r>
              <a:rPr lang="en-US" dirty="0" smtClean="0"/>
              <a:t>=3:1, </a:t>
            </a:r>
            <a:r>
              <a:rPr lang="en-US" dirty="0" err="1" smtClean="0"/>
              <a:t>bty</a:t>
            </a:r>
            <a:r>
              <a:rPr lang="en-US" dirty="0" smtClean="0"/>
              <a:t>="n", </a:t>
            </a:r>
            <a:r>
              <a:rPr lang="en-US" dirty="0" err="1" smtClean="0"/>
              <a:t>lwd</a:t>
            </a:r>
            <a:r>
              <a:rPr lang="en-US" dirty="0" smtClean="0"/>
              <a:t>=3)</a:t>
            </a:r>
          </a:p>
          <a:p>
            <a:endParaRPr lang="en-US" dirty="0" smtClean="0"/>
          </a:p>
          <a:p>
            <a:r>
              <a:rPr lang="en-US" dirty="0" err="1" smtClean="0"/>
              <a:t>Va</a:t>
            </a:r>
            <a:r>
              <a:rPr lang="en-US" dirty="0" smtClean="0"/>
              <a:t>=1</a:t>
            </a:r>
          </a:p>
          <a:p>
            <a:r>
              <a:rPr lang="en-US" dirty="0" err="1" smtClean="0"/>
              <a:t>Va</a:t>
            </a:r>
            <a:r>
              <a:rPr lang="en-US" dirty="0" smtClean="0"/>
              <a:t>=</a:t>
            </a:r>
            <a:r>
              <a:rPr lang="en-US" dirty="0" err="1" smtClean="0"/>
              <a:t>Va</a:t>
            </a:r>
            <a:r>
              <a:rPr lang="en-US" dirty="0" smtClean="0"/>
              <a:t>*(1-F)</a:t>
            </a:r>
          </a:p>
          <a:p>
            <a:r>
              <a:rPr lang="en-US" dirty="0" smtClean="0"/>
              <a:t>par(mar=c(4,4,1,1), </a:t>
            </a:r>
            <a:r>
              <a:rPr lang="en-US" dirty="0" err="1" smtClean="0"/>
              <a:t>bty</a:t>
            </a:r>
            <a:r>
              <a:rPr lang="en-US" dirty="0" smtClean="0"/>
              <a:t>="l")</a:t>
            </a:r>
          </a:p>
          <a:p>
            <a:r>
              <a:rPr lang="en-US" dirty="0" err="1" smtClean="0"/>
              <a:t>matplot</a:t>
            </a:r>
            <a:r>
              <a:rPr lang="en-US" dirty="0" smtClean="0"/>
              <a:t>(y=</a:t>
            </a:r>
            <a:r>
              <a:rPr lang="en-US" dirty="0" err="1" smtClean="0"/>
              <a:t>Va</a:t>
            </a:r>
            <a:r>
              <a:rPr lang="en-US" dirty="0" smtClean="0"/>
              <a:t>, x=t, type="l", </a:t>
            </a:r>
            <a:r>
              <a:rPr lang="en-US" dirty="0" err="1" smtClean="0"/>
              <a:t>lwd</a:t>
            </a:r>
            <a:r>
              <a:rPr lang="en-US" dirty="0" smtClean="0"/>
              <a:t>=3,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lty</a:t>
            </a:r>
            <a:r>
              <a:rPr lang="en-US" dirty="0" smtClean="0"/>
              <a:t>=3:1, col=c(col1, col2, col3),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ylim</a:t>
            </a:r>
            <a:r>
              <a:rPr lang="en-US" dirty="0" smtClean="0"/>
              <a:t>=c(0,1), </a:t>
            </a:r>
            <a:r>
              <a:rPr lang="en-US" dirty="0" err="1" smtClean="0"/>
              <a:t>ylab</a:t>
            </a:r>
            <a:r>
              <a:rPr lang="en-US" dirty="0" smtClean="0"/>
              <a:t>="Genetic variance",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xlab</a:t>
            </a:r>
            <a:r>
              <a:rPr lang="en-US" dirty="0" smtClean="0"/>
              <a:t>="Generation (t)")</a:t>
            </a:r>
          </a:p>
          <a:p>
            <a:r>
              <a:rPr lang="en-US" dirty="0" smtClean="0"/>
              <a:t>legend("</a:t>
            </a:r>
            <a:r>
              <a:rPr lang="en-US" dirty="0" err="1" smtClean="0"/>
              <a:t>topright</a:t>
            </a:r>
            <a:r>
              <a:rPr lang="en-US" dirty="0" smtClean="0"/>
              <a:t>", title="Eff. pop. size (</a:t>
            </a:r>
            <a:r>
              <a:rPr lang="en-US" dirty="0" err="1" smtClean="0"/>
              <a:t>dF</a:t>
            </a:r>
            <a:r>
              <a:rPr lang="en-US" dirty="0" smtClean="0"/>
              <a:t>)",</a:t>
            </a:r>
          </a:p>
          <a:p>
            <a:r>
              <a:rPr lang="en-US" dirty="0" smtClean="0"/>
              <a:t>       legend=c(</a:t>
            </a:r>
            <a:r>
              <a:rPr lang="en-US" dirty="0" err="1" smtClean="0"/>
              <a:t>LegC</a:t>
            </a:r>
            <a:r>
              <a:rPr lang="en-US" dirty="0" smtClean="0"/>
              <a:t>), col=c(col1, col2, col3),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lty</a:t>
            </a:r>
            <a:r>
              <a:rPr lang="en-US" dirty="0" smtClean="0"/>
              <a:t>=3:1, </a:t>
            </a:r>
            <a:r>
              <a:rPr lang="en-US" dirty="0" err="1" smtClean="0"/>
              <a:t>bty</a:t>
            </a:r>
            <a:r>
              <a:rPr lang="en-US" dirty="0" smtClean="0"/>
              <a:t>="n", </a:t>
            </a:r>
            <a:r>
              <a:rPr lang="en-US" dirty="0" err="1" smtClean="0"/>
              <a:t>lwd</a:t>
            </a:r>
            <a:r>
              <a:rPr lang="en-US" smtClean="0"/>
              <a:t>=3)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F9316-966E-8748-9CC1-D0553679829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5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</p:spPr>
        <p:txBody>
          <a:bodyPr/>
          <a:lstStyle>
            <a:lvl1pPr algn="ctr">
              <a:defRPr>
                <a:latin typeface="Seravek Light"/>
                <a:cs typeface="Seravek Light"/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3319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516216" cy="90872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12776"/>
            <a:ext cx="8229600" cy="4464497"/>
          </a:xfrm>
        </p:spPr>
        <p:txBody>
          <a:bodyPr vert="eaVert"/>
          <a:lstStyle>
            <a:lvl1pPr>
              <a:defRPr>
                <a:solidFill>
                  <a:srgbClr val="414141"/>
                </a:solidFill>
              </a:defRPr>
            </a:lvl1pPr>
            <a:lvl2pPr>
              <a:defRPr>
                <a:solidFill>
                  <a:srgbClr val="414141"/>
                </a:solidFill>
              </a:defRPr>
            </a:lvl2pPr>
            <a:lvl3pPr>
              <a:defRPr>
                <a:solidFill>
                  <a:srgbClr val="414141"/>
                </a:solidFill>
              </a:defRPr>
            </a:lvl3pPr>
            <a:lvl4pPr>
              <a:defRPr>
                <a:solidFill>
                  <a:srgbClr val="414141"/>
                </a:solidFill>
              </a:defRPr>
            </a:lvl4pPr>
            <a:lvl5pPr>
              <a:defRPr>
                <a:solidFill>
                  <a:srgbClr val="41414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390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52737"/>
            <a:ext cx="2057400" cy="4896544"/>
          </a:xfrm>
        </p:spPr>
        <p:txBody>
          <a:bodyPr vert="eaVert"/>
          <a:lstStyle>
            <a:lvl1pPr>
              <a:defRPr>
                <a:solidFill>
                  <a:srgbClr val="41414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52737"/>
            <a:ext cx="6019800" cy="4896544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1533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3356248" y="2069232"/>
            <a:ext cx="3592016" cy="4528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203848" y="1916832"/>
            <a:ext cx="5904656" cy="40324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052737"/>
            <a:ext cx="8712968" cy="568863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800">
                <a:solidFill>
                  <a:schemeClr val="tx2"/>
                </a:solidFill>
              </a:defRPr>
            </a:lvl3pPr>
            <a:lvl4pPr>
              <a:defRPr sz="2800">
                <a:solidFill>
                  <a:schemeClr val="tx2"/>
                </a:solidFill>
              </a:defRPr>
            </a:lvl4pPr>
            <a:lvl5pPr>
              <a:defRPr sz="2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6948264" y="5877272"/>
            <a:ext cx="2195736" cy="9807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8225" y="5877272"/>
            <a:ext cx="1169399" cy="9807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49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8312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04863"/>
            <a:ext cx="4038600" cy="367240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04863"/>
            <a:ext cx="4038600" cy="36004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208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973" y="0"/>
            <a:ext cx="6687205" cy="90872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60848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41414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08919"/>
            <a:ext cx="4040188" cy="3168353"/>
          </a:xfrm>
        </p:spPr>
        <p:txBody>
          <a:bodyPr/>
          <a:lstStyle>
            <a:lvl1pPr>
              <a:defRPr sz="2400">
                <a:solidFill>
                  <a:srgbClr val="414141"/>
                </a:solidFill>
              </a:defRPr>
            </a:lvl1pPr>
            <a:lvl2pPr>
              <a:defRPr sz="2000">
                <a:solidFill>
                  <a:srgbClr val="414141"/>
                </a:solidFill>
              </a:defRPr>
            </a:lvl2pPr>
            <a:lvl3pPr>
              <a:defRPr sz="1800">
                <a:solidFill>
                  <a:srgbClr val="414141"/>
                </a:solidFill>
              </a:defRPr>
            </a:lvl3pPr>
            <a:lvl4pPr>
              <a:defRPr sz="1600">
                <a:solidFill>
                  <a:srgbClr val="414141"/>
                </a:solidFill>
              </a:defRPr>
            </a:lvl4pPr>
            <a:lvl5pPr>
              <a:defRPr sz="1600">
                <a:solidFill>
                  <a:srgbClr val="41414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060848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41414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08919"/>
            <a:ext cx="4041775" cy="3168353"/>
          </a:xfrm>
        </p:spPr>
        <p:txBody>
          <a:bodyPr/>
          <a:lstStyle>
            <a:lvl1pPr>
              <a:defRPr sz="2400">
                <a:solidFill>
                  <a:srgbClr val="414141"/>
                </a:solidFill>
              </a:defRPr>
            </a:lvl1pPr>
            <a:lvl2pPr>
              <a:defRPr sz="2000">
                <a:solidFill>
                  <a:srgbClr val="414141"/>
                </a:solidFill>
              </a:defRPr>
            </a:lvl2pPr>
            <a:lvl3pPr>
              <a:defRPr sz="1800">
                <a:solidFill>
                  <a:srgbClr val="414141"/>
                </a:solidFill>
              </a:defRPr>
            </a:lvl3pPr>
            <a:lvl4pPr>
              <a:defRPr sz="1600">
                <a:solidFill>
                  <a:srgbClr val="414141"/>
                </a:solidFill>
              </a:defRPr>
            </a:lvl4pPr>
            <a:lvl5pPr>
              <a:defRPr sz="1600">
                <a:solidFill>
                  <a:srgbClr val="41414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3657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31545"/>
            <a:ext cx="6444208" cy="9402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8489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14141"/>
                </a:solidFill>
              </a:defRPr>
            </a:lvl1pPr>
          </a:lstStyle>
          <a:p>
            <a:fld id="{EAD5E173-632B-418C-9AAF-CCBDCFE4E787}" type="datetimeFigureOut">
              <a:rPr lang="en-GB" smtClean="0"/>
              <a:pPr/>
              <a:t>29/04/16</a:t>
            </a:fld>
            <a:endParaRPr lang="en-GB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660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52736"/>
            <a:ext cx="3008313" cy="11620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rgbClr val="41414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52737"/>
            <a:ext cx="5111750" cy="4824536"/>
          </a:xfrm>
        </p:spPr>
        <p:txBody>
          <a:bodyPr/>
          <a:lstStyle>
            <a:lvl1pPr>
              <a:defRPr sz="2400">
                <a:solidFill>
                  <a:srgbClr val="414141"/>
                </a:solidFill>
              </a:defRPr>
            </a:lvl1pPr>
            <a:lvl2pPr>
              <a:defRPr sz="2000">
                <a:solidFill>
                  <a:srgbClr val="414141"/>
                </a:solidFill>
              </a:defRPr>
            </a:lvl2pPr>
            <a:lvl3pPr>
              <a:defRPr sz="2000">
                <a:solidFill>
                  <a:srgbClr val="414141"/>
                </a:solidFill>
              </a:defRPr>
            </a:lvl3pPr>
            <a:lvl4pPr>
              <a:defRPr sz="2000">
                <a:solidFill>
                  <a:srgbClr val="414141"/>
                </a:solidFill>
              </a:defRPr>
            </a:lvl4pPr>
            <a:lvl5pPr>
              <a:defRPr sz="2000">
                <a:solidFill>
                  <a:srgbClr val="41414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76873"/>
            <a:ext cx="3008313" cy="3600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41414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9693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653136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41414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24743"/>
            <a:ext cx="5486400" cy="3384377"/>
          </a:xfrm>
        </p:spPr>
        <p:txBody>
          <a:bodyPr/>
          <a:lstStyle>
            <a:lvl1pPr marL="0" indent="0">
              <a:buNone/>
              <a:defRPr sz="3200">
                <a:solidFill>
                  <a:srgbClr val="41414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19874"/>
            <a:ext cx="54864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41414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/>
          <a:p>
            <a:fld id="{EAD5E173-632B-418C-9AAF-CCBDCFE4E787}" type="datetimeFigureOut">
              <a:rPr lang="en-GB" smtClean="0"/>
              <a:t>29/04/16</a:t>
            </a:fld>
            <a:endParaRPr lang="en-GB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786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0"/>
            <a:ext cx="6480720" cy="908720"/>
          </a:xfrm>
          <a:prstGeom prst="rect">
            <a:avLst/>
          </a:prstGeom>
        </p:spPr>
        <p:txBody>
          <a:bodyPr vert="horz" lIns="18000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0" y="1052736"/>
            <a:ext cx="8640960" cy="48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971600" y="609329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Seravek ExtraLight"/>
                <a:cs typeface="Seravek ExtraLight"/>
              </a:defRPr>
            </a:lvl1pPr>
          </a:lstStyle>
          <a:p>
            <a:fld id="{EAD5E173-632B-418C-9AAF-CCBDCFE4E787}" type="datetimeFigureOut">
              <a:rPr lang="en-GB" smtClean="0"/>
              <a:pPr/>
              <a:t>29/04/16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3131840" y="6093296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Seravek ExtraLight"/>
                <a:cs typeface="Seravek ExtraLight"/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628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bg1"/>
          </a:solidFill>
          <a:latin typeface="Seravek ExtraLight"/>
          <a:ea typeface="+mj-ea"/>
          <a:cs typeface="Seravek ExtraLight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2"/>
          </a:solidFill>
          <a:latin typeface="Seravek ExtraLight"/>
          <a:ea typeface="+mn-ea"/>
          <a:cs typeface="Seravek ExtraLigh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Seravek ExtraLight"/>
          <a:ea typeface="+mn-ea"/>
          <a:cs typeface="Seravek Extra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2"/>
          </a:solidFill>
          <a:latin typeface="Seravek ExtraLight"/>
          <a:ea typeface="+mn-ea"/>
          <a:cs typeface="Seravek ExtraLigh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Seravek ExtraLight"/>
          <a:ea typeface="+mn-ea"/>
          <a:cs typeface="Seravek ExtraLigh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800" kern="1200">
          <a:solidFill>
            <a:schemeClr val="tx2"/>
          </a:solidFill>
          <a:latin typeface="Seravek ExtraLight"/>
          <a:ea typeface="+mn-ea"/>
          <a:cs typeface="Seravek ExtraLigh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itbucket.org/hickeyjohnteam/alphamate" TargetMode="External"/><Relationship Id="rId3" Type="http://schemas.openxmlformats.org/officeDocument/2006/relationships/hyperlink" Target="https://bitbucket.org/hickeyjohnteam/alphahous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1883704"/>
            <a:ext cx="8352928" cy="2018655"/>
          </a:xfrm>
        </p:spPr>
        <p:txBody>
          <a:bodyPr>
            <a:normAutofit/>
          </a:bodyPr>
          <a:lstStyle/>
          <a:p>
            <a:r>
              <a:rPr lang="en-US" sz="5000" dirty="0" err="1" smtClean="0"/>
              <a:t>AlphaMate</a:t>
            </a:r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3200" dirty="0" smtClean="0"/>
              <a:t>Balance selection and </a:t>
            </a:r>
            <a:r>
              <a:rPr lang="en-US" sz="3200" dirty="0" smtClean="0"/>
              <a:t>maintenance of </a:t>
            </a:r>
            <a:r>
              <a:rPr lang="en-US" sz="3200" dirty="0" smtClean="0"/>
              <a:t>diversity under practical constraints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1303" y="3886200"/>
            <a:ext cx="8599263" cy="17526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/>
            </a:r>
            <a:br>
              <a:rPr lang="en-US" sz="2800" dirty="0" smtClean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Gregor </a:t>
            </a:r>
            <a:r>
              <a:rPr lang="en-US" sz="2800" dirty="0" smtClean="0">
                <a:solidFill>
                  <a:schemeClr val="tx1"/>
                </a:solidFill>
              </a:rPr>
              <a:t>Gorjanc &amp; </a:t>
            </a:r>
            <a:r>
              <a:rPr lang="en-US" sz="2800" dirty="0" smtClean="0">
                <a:solidFill>
                  <a:schemeClr val="tx1"/>
                </a:solidFill>
              </a:rPr>
              <a:t>John M Hickey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370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@ </a:t>
            </a:r>
            <a:r>
              <a:rPr lang="en-US" dirty="0" err="1" smtClean="0"/>
              <a:t>Bitbucket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AlphaMate</a:t>
            </a:r>
            <a:r>
              <a:rPr lang="en-US" dirty="0" smtClean="0"/>
              <a:t> (mate selection)</a:t>
            </a:r>
          </a:p>
          <a:p>
            <a:pPr marL="0" indent="0" algn="ctr">
              <a:buNone/>
            </a:pPr>
            <a:r>
              <a:rPr lang="en-US" sz="2000" dirty="0">
                <a:hlinkClick r:id="rId2"/>
              </a:rPr>
              <a:t>https://bitbucket.org/hickeyjohnteam/</a:t>
            </a:r>
            <a:r>
              <a:rPr lang="en-US" sz="2000" dirty="0" smtClean="0">
                <a:hlinkClick r:id="rId2"/>
              </a:rPr>
              <a:t>alphamate</a:t>
            </a:r>
            <a:endParaRPr lang="en-US" sz="2000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Depends on</a:t>
            </a:r>
          </a:p>
          <a:p>
            <a:pPr lvl="1"/>
            <a:r>
              <a:rPr lang="en-US" dirty="0" err="1"/>
              <a:t>AlphaEvolve</a:t>
            </a:r>
            <a:r>
              <a:rPr lang="en-US" dirty="0"/>
              <a:t> (</a:t>
            </a:r>
            <a:r>
              <a:rPr lang="en-US" dirty="0" smtClean="0"/>
              <a:t>evolutionary algorithms)</a:t>
            </a:r>
            <a:endParaRPr lang="en-US" dirty="0"/>
          </a:p>
          <a:p>
            <a:pPr lvl="1"/>
            <a:r>
              <a:rPr lang="en-US" dirty="0" err="1" smtClean="0"/>
              <a:t>AlphaStat</a:t>
            </a:r>
            <a:r>
              <a:rPr lang="en-US" dirty="0" smtClean="0"/>
              <a:t> (stats)</a:t>
            </a:r>
          </a:p>
          <a:p>
            <a:pPr lvl="1"/>
            <a:r>
              <a:rPr lang="en-US" dirty="0" err="1"/>
              <a:t>AlphaHouse</a:t>
            </a:r>
            <a:r>
              <a:rPr lang="en-US" dirty="0"/>
              <a:t> </a:t>
            </a:r>
            <a:r>
              <a:rPr lang="en-US" dirty="0" smtClean="0"/>
              <a:t>(housekeeping)</a:t>
            </a:r>
          </a:p>
          <a:p>
            <a:pPr lvl="1"/>
            <a:r>
              <a:rPr lang="en-US" dirty="0" err="1" smtClean="0"/>
              <a:t>OrderPack</a:t>
            </a:r>
            <a:r>
              <a:rPr lang="en-US" dirty="0" smtClean="0"/>
              <a:t> (ranking)</a:t>
            </a:r>
            <a:endParaRPr lang="en-US" dirty="0"/>
          </a:p>
          <a:p>
            <a:pPr marL="0" indent="0" algn="ctr">
              <a:buNone/>
            </a:pPr>
            <a:r>
              <a:rPr lang="en-US" sz="2000" dirty="0">
                <a:hlinkClick r:id="rId3"/>
              </a:rPr>
              <a:t>https://bitbucket.org/hickeyjohnteam/</a:t>
            </a:r>
            <a:r>
              <a:rPr lang="en-US" sz="2000" dirty="0" smtClean="0">
                <a:hlinkClick r:id="rId3"/>
              </a:rPr>
              <a:t>alphahouse</a:t>
            </a:r>
            <a:endParaRPr lang="en-US" sz="2000" dirty="0" smtClean="0"/>
          </a:p>
          <a:p>
            <a:endParaRPr lang="en-US" dirty="0" smtClean="0"/>
          </a:p>
          <a:p>
            <a:r>
              <a:rPr lang="en-US" dirty="0" smtClean="0"/>
              <a:t>NOTE</a:t>
            </a:r>
          </a:p>
          <a:p>
            <a:pPr lvl="1"/>
            <a:r>
              <a:rPr lang="en-US" dirty="0" smtClean="0"/>
              <a:t>at the moment this is a research tool</a:t>
            </a:r>
          </a:p>
          <a:p>
            <a:pPr lvl="1"/>
            <a:r>
              <a:rPr lang="en-US" dirty="0" smtClean="0"/>
              <a:t>handles discrete generations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9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1883704"/>
            <a:ext cx="8352928" cy="2018655"/>
          </a:xfrm>
        </p:spPr>
        <p:txBody>
          <a:bodyPr>
            <a:normAutofit/>
          </a:bodyPr>
          <a:lstStyle/>
          <a:p>
            <a:r>
              <a:rPr lang="en-US" sz="5000" dirty="0" err="1" smtClean="0"/>
              <a:t>AlphaMate</a:t>
            </a:r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3200" dirty="0" smtClean="0"/>
              <a:t>Balance selection and </a:t>
            </a:r>
            <a:r>
              <a:rPr lang="en-US" sz="3200" dirty="0" smtClean="0"/>
              <a:t>maintenance of </a:t>
            </a:r>
            <a:r>
              <a:rPr lang="en-US" sz="3200" dirty="0" smtClean="0"/>
              <a:t>diversity under practical constraints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1303" y="3886200"/>
            <a:ext cx="8599263" cy="17526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/>
            </a:r>
            <a:br>
              <a:rPr lang="en-US" sz="2800" dirty="0" smtClean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Gregor </a:t>
            </a:r>
            <a:r>
              <a:rPr lang="en-US" sz="2800" dirty="0" smtClean="0">
                <a:solidFill>
                  <a:schemeClr val="tx1"/>
                </a:solidFill>
              </a:rPr>
              <a:t>Gorjanc &amp; </a:t>
            </a:r>
            <a:r>
              <a:rPr lang="en-US" sz="2800" dirty="0" smtClean="0">
                <a:solidFill>
                  <a:schemeClr val="tx1"/>
                </a:solidFill>
              </a:rPr>
              <a:t>John M Hickey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157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1840"/>
            <a:ext cx="4680000" cy="3527097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Genetic variance </a:t>
            </a:r>
            <a:r>
              <a:rPr lang="en-US" dirty="0" smtClean="0"/>
              <a:t>and inbreeding over time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err="1" smtClean="0"/>
              <a:t>V</a:t>
            </a:r>
            <a:r>
              <a:rPr lang="en-US" baseline="-25000" dirty="0" err="1" smtClean="0"/>
              <a:t>a,t</a:t>
            </a:r>
            <a:r>
              <a:rPr lang="en-US" dirty="0" smtClean="0"/>
              <a:t>=</a:t>
            </a:r>
            <a:r>
              <a:rPr lang="en-US" dirty="0"/>
              <a:t>V</a:t>
            </a:r>
            <a:r>
              <a:rPr lang="en-US" baseline="-25000" dirty="0"/>
              <a:t>a</a:t>
            </a:r>
            <a:r>
              <a:rPr lang="en-US" baseline="-25000" dirty="0" smtClean="0"/>
              <a:t>,0</a:t>
            </a:r>
            <a:r>
              <a:rPr lang="en-US" dirty="0" smtClean="0"/>
              <a:t>(1-</a:t>
            </a:r>
            <a:r>
              <a:rPr lang="en-US" dirty="0" smtClean="0">
                <a:solidFill>
                  <a:srgbClr val="C11773"/>
                </a:solidFill>
              </a:rPr>
              <a:t>F</a:t>
            </a:r>
            <a:r>
              <a:rPr lang="en-US" baseline="-25000" dirty="0" smtClean="0">
                <a:solidFill>
                  <a:srgbClr val="C11773"/>
                </a:solidFill>
              </a:rPr>
              <a:t>t</a:t>
            </a:r>
            <a:r>
              <a:rPr lang="en-US" dirty="0" smtClean="0">
                <a:solidFill>
                  <a:srgbClr val="535353"/>
                </a:solidFill>
              </a:rPr>
              <a:t>)	 </a:t>
            </a:r>
            <a:r>
              <a:rPr lang="en-US" dirty="0" smtClean="0">
                <a:solidFill>
                  <a:srgbClr val="C11773"/>
                </a:solidFill>
              </a:rPr>
              <a:t>F</a:t>
            </a:r>
            <a:r>
              <a:rPr lang="en-US" baseline="-25000" dirty="0" smtClean="0">
                <a:solidFill>
                  <a:srgbClr val="C11773"/>
                </a:solidFill>
              </a:rPr>
              <a:t>t</a:t>
            </a:r>
            <a:r>
              <a:rPr lang="en-US" dirty="0" smtClean="0">
                <a:solidFill>
                  <a:srgbClr val="535353"/>
                </a:solidFill>
              </a:rPr>
              <a:t>=1-(</a:t>
            </a:r>
            <a:r>
              <a:rPr lang="en-US" dirty="0">
                <a:solidFill>
                  <a:srgbClr val="535353"/>
                </a:solidFill>
              </a:rPr>
              <a:t>1</a:t>
            </a:r>
            <a:r>
              <a:rPr lang="en-US" dirty="0" smtClean="0">
                <a:solidFill>
                  <a:srgbClr val="535353"/>
                </a:solidFill>
              </a:rPr>
              <a:t>-</a:t>
            </a:r>
            <a:r>
              <a:rPr lang="en-US" dirty="0">
                <a:solidFill>
                  <a:srgbClr val="C11773"/>
                </a:solidFill>
                <a:ea typeface="Lucida Grande"/>
              </a:rPr>
              <a:t>Δ</a:t>
            </a:r>
            <a:r>
              <a:rPr lang="en-US" dirty="0">
                <a:solidFill>
                  <a:srgbClr val="C11773"/>
                </a:solidFill>
              </a:rPr>
              <a:t>F</a:t>
            </a:r>
            <a:r>
              <a:rPr lang="en-US" dirty="0" smtClean="0">
                <a:solidFill>
                  <a:srgbClr val="535353"/>
                </a:solidFill>
              </a:rPr>
              <a:t>)</a:t>
            </a:r>
            <a:r>
              <a:rPr lang="en-US" baseline="30000" dirty="0" smtClean="0">
                <a:solidFill>
                  <a:srgbClr val="535353"/>
                </a:solidFill>
              </a:rPr>
              <a:t>t</a:t>
            </a:r>
            <a:r>
              <a:rPr lang="en-US" dirty="0" smtClean="0"/>
              <a:t>	</a:t>
            </a:r>
            <a:r>
              <a:rPr lang="en-US" dirty="0" smtClean="0">
                <a:solidFill>
                  <a:srgbClr val="C11773"/>
                </a:solidFill>
                <a:ea typeface="Lucida Grande"/>
              </a:rPr>
              <a:t>Δ</a:t>
            </a:r>
            <a:r>
              <a:rPr lang="en-US" dirty="0" smtClean="0">
                <a:solidFill>
                  <a:srgbClr val="C11773"/>
                </a:solidFill>
              </a:rPr>
              <a:t>F</a:t>
            </a:r>
            <a:r>
              <a:rPr lang="en-US" dirty="0">
                <a:solidFill>
                  <a:srgbClr val="C11773"/>
                </a:solidFill>
              </a:rPr>
              <a:t>=1/</a:t>
            </a:r>
            <a:r>
              <a:rPr lang="en-US" dirty="0" smtClean="0">
                <a:solidFill>
                  <a:srgbClr val="C11773"/>
                </a:solidFill>
              </a:rPr>
              <a:t>2N</a:t>
            </a:r>
            <a:r>
              <a:rPr lang="en-US" baseline="-25000" dirty="0" smtClean="0">
                <a:solidFill>
                  <a:srgbClr val="C11773"/>
                </a:solidFill>
              </a:rPr>
              <a:t>e</a:t>
            </a:r>
            <a:endParaRPr lang="en-US" dirty="0">
              <a:solidFill>
                <a:srgbClr val="C11773"/>
              </a:solidFill>
            </a:endParaRPr>
          </a:p>
          <a:p>
            <a:pPr marL="0" indent="0" algn="ctr">
              <a:buNone/>
            </a:pPr>
            <a:endParaRPr lang="en-US" baseline="30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</a:t>
            </a:r>
            <a:r>
              <a:rPr lang="en-US" dirty="0" smtClean="0"/>
              <a:t>theory</a:t>
            </a:r>
            <a:r>
              <a:rPr lang="en-US" sz="2400" dirty="0"/>
              <a:t> (</a:t>
            </a:r>
            <a:r>
              <a:rPr lang="en-US" sz="2400" dirty="0" smtClean="0"/>
              <a:t>without </a:t>
            </a:r>
            <a:r>
              <a:rPr lang="en-US" sz="2400" dirty="0"/>
              <a:t>mutation)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000" y="2411840"/>
            <a:ext cx="4680000" cy="352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77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</a:t>
            </a:r>
            <a:r>
              <a:rPr lang="en-US" dirty="0" smtClean="0"/>
              <a:t>theory</a:t>
            </a:r>
            <a:r>
              <a:rPr lang="en-US" sz="2400" dirty="0" smtClean="0"/>
              <a:t> (with </a:t>
            </a:r>
            <a:r>
              <a:rPr lang="en-US" sz="2400" dirty="0" smtClean="0"/>
              <a:t>mutation)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7665"/>
          <a:stretch/>
        </p:blipFill>
        <p:spPr>
          <a:xfrm>
            <a:off x="184922" y="1214873"/>
            <a:ext cx="8844089" cy="15009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22" y="2668314"/>
            <a:ext cx="8856000" cy="10766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838" y="1391513"/>
            <a:ext cx="2831136" cy="238992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3764647" y="3500873"/>
            <a:ext cx="5241636" cy="0"/>
          </a:xfrm>
          <a:prstGeom prst="line">
            <a:avLst/>
          </a:prstGeom>
          <a:ln>
            <a:solidFill>
              <a:srgbClr val="C1177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153229" y="3743327"/>
            <a:ext cx="1752600" cy="2309"/>
          </a:xfrm>
          <a:prstGeom prst="line">
            <a:avLst/>
          </a:prstGeom>
          <a:ln>
            <a:solidFill>
              <a:srgbClr val="C1177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917047" y="4912496"/>
            <a:ext cx="52969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Pragmatic rule of thumb</a:t>
            </a:r>
            <a:b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</a:b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maintain 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Ne~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100 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  <a:sym typeface="Wingdings"/>
              </a:rPr>
              <a:t>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 </a:t>
            </a:r>
            <a:r>
              <a:rPr lang="en-US" sz="3200" dirty="0">
                <a:solidFill>
                  <a:srgbClr val="5FA83B"/>
                </a:solidFill>
                <a:ea typeface="Lucida Grande"/>
              </a:rPr>
              <a:t>Δ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F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~0.005</a:t>
            </a:r>
            <a:endParaRPr lang="en-US" sz="3200" dirty="0">
              <a:solidFill>
                <a:srgbClr val="5FA83B"/>
              </a:solidFill>
              <a:latin typeface="Seravek ExtraLight"/>
              <a:cs typeface="Seravek Extra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t="8912"/>
          <a:stretch/>
        </p:blipFill>
        <p:spPr>
          <a:xfrm>
            <a:off x="457291" y="3985040"/>
            <a:ext cx="8232976" cy="81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6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Breeder’s dilemma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5234" y="2223410"/>
            <a:ext cx="5554993" cy="4032184"/>
            <a:chOff x="1410958" y="2211540"/>
            <a:chExt cx="5554993" cy="4032184"/>
          </a:xfrm>
        </p:grpSpPr>
        <p:grpSp>
          <p:nvGrpSpPr>
            <p:cNvPr id="6" name="Group 5"/>
            <p:cNvGrpSpPr/>
            <p:nvPr/>
          </p:nvGrpSpPr>
          <p:grpSpPr>
            <a:xfrm>
              <a:off x="1483983" y="3725982"/>
              <a:ext cx="5468474" cy="1130300"/>
              <a:chOff x="1483983" y="3682489"/>
              <a:chExt cx="5468474" cy="1130300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483983" y="3770586"/>
                <a:ext cx="1800225" cy="9541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2800" dirty="0">
                    <a:solidFill>
                      <a:srgbClr val="535353"/>
                    </a:solidFill>
                    <a:latin typeface="Seravek ExtraLight"/>
                    <a:cs typeface="Seravek ExtraLight"/>
                  </a:rPr>
                  <a:t>Genetic </a:t>
                </a:r>
                <a:r>
                  <a:rPr lang="en-US" sz="2800" dirty="0" smtClean="0">
                    <a:solidFill>
                      <a:srgbClr val="535353"/>
                    </a:solidFill>
                    <a:latin typeface="Seravek ExtraLight"/>
                    <a:cs typeface="Seravek ExtraLight"/>
                  </a:rPr>
                  <a:t>variance</a:t>
                </a:r>
                <a:endParaRPr lang="en-US" sz="2800" dirty="0">
                  <a:solidFill>
                    <a:srgbClr val="535353"/>
                  </a:solidFill>
                  <a:latin typeface="Seravek ExtraLight"/>
                  <a:cs typeface="Seravek ExtraLight"/>
                </a:endParaRPr>
              </a:p>
            </p:txBody>
          </p:sp>
          <p:grpSp>
            <p:nvGrpSpPr>
              <p:cNvPr id="17" name="Group 29"/>
              <p:cNvGrpSpPr>
                <a:grpSpLocks/>
              </p:cNvGrpSpPr>
              <p:nvPr/>
            </p:nvGrpSpPr>
            <p:grpSpPr bwMode="auto">
              <a:xfrm>
                <a:off x="3344070" y="3682489"/>
                <a:ext cx="3608387" cy="1130300"/>
                <a:chOff x="3131840" y="3645024"/>
                <a:chExt cx="3608464" cy="1131011"/>
              </a:xfrm>
            </p:grpSpPr>
            <p:pic>
              <p:nvPicPr>
                <p:cNvPr id="18" name="Picture 21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131840" y="3645024"/>
                  <a:ext cx="3608464" cy="113101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cxnSp>
              <p:nvCxnSpPr>
                <p:cNvPr id="19" name="Straight Arrow Connector 18"/>
                <p:cNvCxnSpPr/>
                <p:nvPr/>
              </p:nvCxnSpPr>
              <p:spPr bwMode="auto">
                <a:xfrm>
                  <a:off x="3203279" y="4725203"/>
                  <a:ext cx="3529088" cy="0"/>
                </a:xfrm>
                <a:prstGeom prst="straightConnector1">
                  <a:avLst/>
                </a:prstGeom>
                <a:ln>
                  <a:headEnd type="none" w="med" len="med"/>
                  <a:tailEnd type="arrow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 bwMode="auto">
                <a:xfrm flipV="1">
                  <a:off x="3203279" y="3645024"/>
                  <a:ext cx="0" cy="1080179"/>
                </a:xfrm>
                <a:prstGeom prst="straightConnector1">
                  <a:avLst/>
                </a:prstGeom>
                <a:ln>
                  <a:headEnd type="none" w="med" len="med"/>
                  <a:tailEnd type="arrow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" name="Group 6"/>
            <p:cNvGrpSpPr/>
            <p:nvPr/>
          </p:nvGrpSpPr>
          <p:grpSpPr>
            <a:xfrm>
              <a:off x="1844344" y="5103899"/>
              <a:ext cx="5121607" cy="1139825"/>
              <a:chOff x="1844344" y="5103899"/>
              <a:chExt cx="5121607" cy="1139825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844344" y="5161148"/>
                <a:ext cx="1396055" cy="95410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sz="2800" dirty="0">
                    <a:solidFill>
                      <a:srgbClr val="535353"/>
                    </a:solidFill>
                    <a:latin typeface="Seravek ExtraLight"/>
                    <a:cs typeface="Seravek ExtraLight"/>
                  </a:rPr>
                  <a:t>Genetic</a:t>
                </a:r>
                <a:r>
                  <a:rPr lang="en-US" sz="2800" dirty="0">
                    <a:latin typeface="Seravek ExtraLight"/>
                    <a:cs typeface="Seravek ExtraLight"/>
                  </a:rPr>
                  <a:t> gain</a:t>
                </a:r>
              </a:p>
            </p:txBody>
          </p:sp>
          <p:grpSp>
            <p:nvGrpSpPr>
              <p:cNvPr id="12" name="Group 27"/>
              <p:cNvGrpSpPr>
                <a:grpSpLocks/>
              </p:cNvGrpSpPr>
              <p:nvPr/>
            </p:nvGrpSpPr>
            <p:grpSpPr bwMode="auto">
              <a:xfrm>
                <a:off x="3330576" y="5103899"/>
                <a:ext cx="3635375" cy="1139825"/>
                <a:chOff x="3131840" y="5086148"/>
                <a:chExt cx="3635896" cy="1139825"/>
              </a:xfrm>
            </p:grpSpPr>
            <p:pic>
              <p:nvPicPr>
                <p:cNvPr id="13" name="Picture 2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131840" y="5086148"/>
                  <a:ext cx="3635896" cy="11398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cxnSp>
              <p:nvCxnSpPr>
                <p:cNvPr id="14" name="Straight Arrow Connector 13"/>
                <p:cNvCxnSpPr/>
                <p:nvPr/>
              </p:nvCxnSpPr>
              <p:spPr bwMode="auto">
                <a:xfrm flipV="1">
                  <a:off x="3203287" y="5086148"/>
                  <a:ext cx="0" cy="1081087"/>
                </a:xfrm>
                <a:prstGeom prst="straightConnector1">
                  <a:avLst/>
                </a:prstGeom>
                <a:ln>
                  <a:headEnd type="none" w="med" len="med"/>
                  <a:tailEnd type="arrow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Arrow Connector 14"/>
                <p:cNvCxnSpPr/>
                <p:nvPr/>
              </p:nvCxnSpPr>
              <p:spPr bwMode="auto">
                <a:xfrm>
                  <a:off x="3203287" y="6166066"/>
                  <a:ext cx="3529519" cy="0"/>
                </a:xfrm>
                <a:prstGeom prst="straightConnector1">
                  <a:avLst/>
                </a:prstGeom>
                <a:ln>
                  <a:headEnd type="none" w="med" len="med"/>
                  <a:tailEnd type="arrow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/>
            <p:cNvGrpSpPr/>
            <p:nvPr/>
          </p:nvGrpSpPr>
          <p:grpSpPr>
            <a:xfrm>
              <a:off x="1410958" y="2211540"/>
              <a:ext cx="5537530" cy="1266825"/>
              <a:chOff x="1410958" y="2211540"/>
              <a:chExt cx="5537530" cy="1266825"/>
            </a:xfrm>
          </p:grpSpPr>
          <p:pic>
            <p:nvPicPr>
              <p:cNvPr id="9" name="Picture 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8038" y="2211540"/>
                <a:ext cx="3600450" cy="12668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410958" y="2547732"/>
                <a:ext cx="19431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2800" dirty="0" smtClean="0">
                    <a:solidFill>
                      <a:srgbClr val="535353"/>
                    </a:solidFill>
                    <a:latin typeface="Seravek ExtraLight"/>
                    <a:cs typeface="Seravek ExtraLight"/>
                  </a:rPr>
                  <a:t>Haplotypes</a:t>
                </a:r>
                <a:endParaRPr lang="en-US" sz="2800" dirty="0">
                  <a:solidFill>
                    <a:srgbClr val="535353"/>
                  </a:solidFill>
                  <a:latin typeface="Seravek ExtraLight"/>
                  <a:cs typeface="Seravek ExtraLight"/>
                </a:endParaRPr>
              </a:p>
            </p:txBody>
          </p:sp>
        </p:grpSp>
      </p:grpSp>
      <p:grpSp>
        <p:nvGrpSpPr>
          <p:cNvPr id="21" name="Group 8"/>
          <p:cNvGrpSpPr>
            <a:grpSpLocks/>
          </p:cNvGrpSpPr>
          <p:nvPr/>
        </p:nvGrpSpPr>
        <p:grpSpPr bwMode="auto">
          <a:xfrm>
            <a:off x="407988" y="1148478"/>
            <a:ext cx="8328025" cy="960437"/>
            <a:chOff x="408090" y="5493223"/>
            <a:chExt cx="8327820" cy="960113"/>
          </a:xfrm>
        </p:grpSpPr>
        <p:sp>
          <p:nvSpPr>
            <p:cNvPr id="22" name="TextBox 9"/>
            <p:cNvSpPr txBox="1">
              <a:spLocks noChangeArrowheads="1"/>
            </p:cNvSpPr>
            <p:nvPr/>
          </p:nvSpPr>
          <p:spPr bwMode="auto">
            <a:xfrm>
              <a:off x="2233400" y="5493223"/>
              <a:ext cx="650251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 anchorCtr="1"/>
            <a:lstStyle>
              <a:lvl1pPr marL="342900" indent="-3429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lvl="1" algn="ctr"/>
              <a:r>
                <a:rPr lang="en-US" sz="2800" dirty="0">
                  <a:solidFill>
                    <a:srgbClr val="3798D9"/>
                  </a:solidFill>
                  <a:latin typeface="Seravek ExtraLight" charset="0"/>
                  <a:cs typeface="Seravek ExtraLight" charset="0"/>
                </a:rPr>
                <a:t>Diversity</a:t>
              </a:r>
              <a:r>
                <a:rPr lang="en-US" sz="2800" dirty="0"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 i="1" dirty="0">
                  <a:solidFill>
                    <a:srgbClr val="535353"/>
                  </a:solidFill>
                  <a:latin typeface="Seravek ExtraLight" charset="0"/>
                  <a:cs typeface="Seravek ExtraLight" charset="0"/>
                </a:rPr>
                <a:t>x</a:t>
              </a:r>
              <a:r>
                <a:rPr lang="en-US" sz="2800" dirty="0">
                  <a:solidFill>
                    <a:srgbClr val="3798D9"/>
                  </a:solidFill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 dirty="0">
                  <a:solidFill>
                    <a:srgbClr val="C11773"/>
                  </a:solidFill>
                  <a:latin typeface="Seravek ExtraLight" charset="0"/>
                  <a:cs typeface="Seravek ExtraLight" charset="0"/>
                </a:rPr>
                <a:t>Selection intensity</a:t>
              </a:r>
              <a:r>
                <a:rPr lang="en-US" sz="2800" dirty="0"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 i="1" dirty="0">
                  <a:solidFill>
                    <a:srgbClr val="535353"/>
                  </a:solidFill>
                  <a:latin typeface="Seravek ExtraLight" charset="0"/>
                  <a:cs typeface="Seravek ExtraLight" charset="0"/>
                </a:rPr>
                <a:t>x</a:t>
              </a:r>
              <a:r>
                <a:rPr lang="en-US" sz="2800" dirty="0">
                  <a:solidFill>
                    <a:srgbClr val="3798D9"/>
                  </a:solidFill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 dirty="0">
                  <a:solidFill>
                    <a:srgbClr val="5FA83B"/>
                  </a:solidFill>
                  <a:latin typeface="Seravek ExtraLight" charset="0"/>
                  <a:cs typeface="Seravek ExtraLight" charset="0"/>
                </a:rPr>
                <a:t>Accuracy</a:t>
              </a:r>
              <a:endParaRPr lang="en-US" sz="2800" dirty="0">
                <a:solidFill>
                  <a:srgbClr val="3798D9"/>
                </a:solidFill>
                <a:latin typeface="Seravek ExtraLight" charset="0"/>
                <a:cs typeface="Seravek ExtraLight" charset="0"/>
              </a:endParaRPr>
            </a:p>
          </p:txBody>
        </p:sp>
        <p:sp>
          <p:nvSpPr>
            <p:cNvPr id="23" name="TextBox 10"/>
            <p:cNvSpPr txBox="1">
              <a:spLocks noChangeArrowheads="1"/>
            </p:cNvSpPr>
            <p:nvPr/>
          </p:nvSpPr>
          <p:spPr bwMode="auto">
            <a:xfrm>
              <a:off x="3936484" y="6022449"/>
              <a:ext cx="30963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 anchorCtr="1"/>
            <a:lstStyle>
              <a:lvl1pPr marL="342900" indent="-3429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lvl="1" algn="ctr"/>
              <a:r>
                <a:rPr lang="en-US" sz="2800">
                  <a:solidFill>
                    <a:srgbClr val="DB4F0F"/>
                  </a:solidFill>
                  <a:latin typeface="Seravek ExtraLight" charset="0"/>
                  <a:cs typeface="Seravek ExtraLight" charset="0"/>
                </a:rPr>
                <a:t>Time</a:t>
              </a:r>
              <a:r>
                <a:rPr lang="en-US" sz="2800"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 i="1">
                  <a:solidFill>
                    <a:srgbClr val="535353"/>
                  </a:solidFill>
                  <a:latin typeface="Seravek ExtraLight" charset="0"/>
                  <a:cs typeface="Seravek ExtraLight" charset="0"/>
                </a:rPr>
                <a:t>x</a:t>
              </a:r>
              <a:r>
                <a:rPr lang="en-US" sz="2800">
                  <a:latin typeface="Seravek ExtraLight" charset="0"/>
                  <a:cs typeface="Seravek ExtraLight" charset="0"/>
                </a:rPr>
                <a:t> </a:t>
              </a:r>
              <a:r>
                <a:rPr lang="en-US" sz="2800">
                  <a:solidFill>
                    <a:srgbClr val="4C4C4C"/>
                  </a:solidFill>
                  <a:latin typeface="Seravek ExtraLight" charset="0"/>
                  <a:cs typeface="Seravek ExtraLight" charset="0"/>
                </a:rPr>
                <a:t>Cost</a:t>
              </a:r>
            </a:p>
          </p:txBody>
        </p:sp>
        <p:sp>
          <p:nvSpPr>
            <p:cNvPr id="24" name="TextBox 11"/>
            <p:cNvSpPr txBox="1">
              <a:spLocks noChangeArrowheads="1"/>
            </p:cNvSpPr>
            <p:nvPr/>
          </p:nvSpPr>
          <p:spPr bwMode="auto">
            <a:xfrm>
              <a:off x="408090" y="5756150"/>
              <a:ext cx="2170815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 anchorCtr="1"/>
            <a:lstStyle>
              <a:lvl1pPr marL="342900" indent="-3429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lvl="1" algn="ctr"/>
              <a:r>
                <a:rPr lang="en-US" sz="2800" dirty="0">
                  <a:solidFill>
                    <a:srgbClr val="4C4C4C"/>
                  </a:solidFill>
                  <a:latin typeface="Seravek ExtraLight" charset="0"/>
                  <a:cs typeface="Seravek ExtraLight" charset="0"/>
                </a:rPr>
                <a:t>Response</a:t>
              </a:r>
              <a:r>
                <a:rPr lang="en-US" sz="2800" dirty="0">
                  <a:solidFill>
                    <a:srgbClr val="4C4C4C"/>
                  </a:solidFill>
                  <a:latin typeface="Seravek Light" charset="0"/>
                  <a:cs typeface="Seravek Light" charset="0"/>
                </a:rPr>
                <a:t> </a:t>
              </a:r>
              <a:r>
                <a:rPr lang="en-US" sz="2800" dirty="0">
                  <a:solidFill>
                    <a:schemeClr val="tx2"/>
                  </a:solidFill>
                  <a:latin typeface="Seravek Light" charset="0"/>
                  <a:cs typeface="Seravek Light" charset="0"/>
                </a:rPr>
                <a:t>=</a:t>
              </a:r>
            </a:p>
          </p:txBody>
        </p:sp>
        <p:cxnSp>
          <p:nvCxnSpPr>
            <p:cNvPr id="25" name="Straight Connector 24"/>
            <p:cNvCxnSpPr/>
            <p:nvPr/>
          </p:nvCxnSpPr>
          <p:spPr>
            <a:xfrm flipV="1">
              <a:off x="2344792" y="5982008"/>
              <a:ext cx="6279995" cy="26978"/>
            </a:xfrm>
            <a:prstGeom prst="line">
              <a:avLst/>
            </a:prstGeom>
            <a:ln>
              <a:solidFill>
                <a:srgbClr val="4C4C4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0630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5FA83B"/>
                </a:solidFill>
              </a:rPr>
              <a:t>Deliver the best product ~today</a:t>
            </a:r>
            <a:br>
              <a:rPr lang="en-US" b="1" dirty="0" smtClean="0">
                <a:solidFill>
                  <a:srgbClr val="5FA83B"/>
                </a:solidFill>
              </a:rPr>
            </a:br>
            <a:r>
              <a:rPr lang="en-US" sz="2800" b="1" dirty="0" smtClean="0">
                <a:solidFill>
                  <a:srgbClr val="5FA83B"/>
                </a:solidFill>
              </a:rPr>
              <a:t>(=select intensively)</a:t>
            </a:r>
            <a:endParaRPr lang="en-US" b="1" dirty="0" smtClean="0">
              <a:solidFill>
                <a:srgbClr val="5FA83B"/>
              </a:solidFill>
            </a:endParaRPr>
          </a:p>
          <a:p>
            <a:pPr marL="514350" indent="-514350">
              <a:buFont typeface="+mj-lt"/>
              <a:buAutoNum type="arabicParenR"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C11773"/>
                </a:solidFill>
              </a:rPr>
              <a:t>Stay in business for many years</a:t>
            </a:r>
            <a:br>
              <a:rPr lang="en-US" b="1" dirty="0" smtClean="0">
                <a:solidFill>
                  <a:srgbClr val="C11773"/>
                </a:solidFill>
              </a:rPr>
            </a:br>
            <a:r>
              <a:rPr lang="en-US" sz="2800" b="1" dirty="0" smtClean="0">
                <a:solidFill>
                  <a:srgbClr val="C11773"/>
                </a:solidFill>
              </a:rPr>
              <a:t>(=maintain genetic diversity)</a:t>
            </a:r>
          </a:p>
          <a:p>
            <a:pPr marL="0" indent="0" algn="ctr">
              <a:buNone/>
            </a:pPr>
            <a:endParaRPr lang="en-US" sz="2800" dirty="0">
              <a:solidFill>
                <a:srgbClr val="5FA83B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3798D9"/>
                </a:solidFill>
              </a:rPr>
              <a:t>Work within </a:t>
            </a:r>
            <a:r>
              <a:rPr lang="en-US" b="1" dirty="0" smtClean="0">
                <a:solidFill>
                  <a:srgbClr val="3798D9"/>
                </a:solidFill>
              </a:rPr>
              <a:t>practical constraints</a:t>
            </a:r>
            <a:r>
              <a:rPr lang="en-US" b="1" dirty="0" smtClean="0">
                <a:solidFill>
                  <a:srgbClr val="3798D9"/>
                </a:solidFill>
              </a:rPr>
              <a:t/>
            </a:r>
            <a:br>
              <a:rPr lang="en-US" b="1" dirty="0" smtClean="0">
                <a:solidFill>
                  <a:srgbClr val="3798D9"/>
                </a:solidFill>
              </a:rPr>
            </a:br>
            <a:r>
              <a:rPr lang="en-US" sz="2800" b="1" dirty="0" smtClean="0">
                <a:solidFill>
                  <a:srgbClr val="3798D9"/>
                </a:solidFill>
              </a:rPr>
              <a:t>(=construct a </a:t>
            </a:r>
            <a:r>
              <a:rPr lang="en-US" sz="2800" b="1" dirty="0" smtClean="0">
                <a:solidFill>
                  <a:srgbClr val="3798D9"/>
                </a:solidFill>
              </a:rPr>
              <a:t>mating </a:t>
            </a:r>
            <a:r>
              <a:rPr lang="en-US" sz="2800" b="1" dirty="0" smtClean="0">
                <a:solidFill>
                  <a:srgbClr val="3798D9"/>
                </a:solidFill>
              </a:rPr>
              <a:t>plan)</a:t>
            </a:r>
            <a:endParaRPr lang="en-US" sz="3600" b="1" dirty="0">
              <a:solidFill>
                <a:srgbClr val="3798D9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Breeder’s dilemma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582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19" y="1052737"/>
            <a:ext cx="8788571" cy="56886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u="sng" dirty="0" smtClean="0"/>
              <a:t>Find </a:t>
            </a:r>
            <a:r>
              <a:rPr lang="en-US" u="sng" dirty="0" smtClean="0"/>
              <a:t>contributions</a:t>
            </a:r>
            <a:r>
              <a:rPr lang="en-US" dirty="0" smtClean="0"/>
              <a:t> to </a:t>
            </a:r>
            <a:r>
              <a:rPr lang="en-US" dirty="0" smtClean="0"/>
              <a:t>the next generation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endParaRPr lang="en-GB" altLang="en-US" sz="2800" dirty="0" smtClean="0">
              <a:solidFill>
                <a:srgbClr val="535353"/>
              </a:solidFill>
              <a:latin typeface="Courier"/>
              <a:cs typeface="Courier"/>
            </a:endParaRPr>
          </a:p>
          <a:p>
            <a:pPr marL="0" indent="0" algn="ctr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/>
            </a:r>
            <a:b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</a:b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Objective </a:t>
            </a:r>
            <a:r>
              <a:rPr lang="en-GB" altLang="en-US" sz="2800" dirty="0">
                <a:solidFill>
                  <a:srgbClr val="535353"/>
                </a:solidFill>
                <a:latin typeface="Courier"/>
                <a:cs typeface="Courier"/>
              </a:rPr>
              <a:t>= 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x</a:t>
            </a:r>
            <a:r>
              <a:rPr lang="en-GB" altLang="en-US" sz="2800" baseline="30000" dirty="0" err="1" smtClean="0">
                <a:solidFill>
                  <a:srgbClr val="5FA83B"/>
                </a:solidFill>
                <a:latin typeface="Courier"/>
                <a:cs typeface="Courier"/>
              </a:rPr>
              <a:t>T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a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+ b</a:t>
            </a:r>
            <a:r>
              <a:rPr lang="en-GB" altLang="en-US" sz="2800" baseline="-25000" dirty="0" smtClean="0">
                <a:solidFill>
                  <a:srgbClr val="535353"/>
                </a:solidFill>
                <a:latin typeface="Courier"/>
                <a:cs typeface="Courier"/>
              </a:rPr>
              <a:t>pi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*</a:t>
            </a:r>
            <a:r>
              <a:rPr lang="en-GB" altLang="en-US" sz="2800" b="1" dirty="0" err="1" smtClean="0">
                <a:solidFill>
                  <a:srgbClr val="C11773"/>
                </a:solidFill>
                <a:latin typeface="Courier"/>
                <a:cs typeface="Courier"/>
              </a:rPr>
              <a:t>x</a:t>
            </a:r>
            <a:r>
              <a:rPr lang="en-GB" altLang="en-US" sz="2800" baseline="30000" dirty="0" err="1" smtClean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GB" altLang="en-US" sz="2800" b="1" dirty="0" err="1" smtClean="0">
                <a:solidFill>
                  <a:srgbClr val="C11773"/>
                </a:solidFill>
                <a:latin typeface="Courier"/>
                <a:cs typeface="Courier"/>
              </a:rPr>
              <a:t>Ax</a:t>
            </a:r>
            <a:r>
              <a:rPr lang="en-GB" alt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/2</a:t>
            </a:r>
          </a:p>
          <a:p>
            <a:pPr marL="0" indent="0" algn="ctr">
              <a:buNone/>
            </a:pPr>
            <a:r>
              <a:rPr lang="en-GB" altLang="en-US" sz="1800" dirty="0" smtClean="0">
                <a:solidFill>
                  <a:srgbClr val="3798D9"/>
                </a:solidFill>
                <a:latin typeface="Courier"/>
                <a:cs typeface="Courier"/>
              </a:rPr>
              <a:t>(subject to practical constraints)</a:t>
            </a:r>
            <a:endParaRPr lang="en-GB" altLang="en-US" sz="1800" dirty="0" smtClean="0">
              <a:solidFill>
                <a:srgbClr val="3798D9"/>
              </a:solidFill>
              <a:latin typeface="Courier"/>
              <a:cs typeface="Courier"/>
            </a:endParaRPr>
          </a:p>
          <a:p>
            <a:pPr lvl="1"/>
            <a:r>
              <a:rPr lang="en-GB" altLang="en-US" sz="2400" b="1" dirty="0" smtClean="0">
                <a:solidFill>
                  <a:srgbClr val="535353"/>
                </a:solidFill>
                <a:latin typeface="Courier"/>
                <a:cs typeface="Courier"/>
              </a:rPr>
              <a:t>x</a:t>
            </a:r>
            <a:r>
              <a:rPr lang="en-GB" altLang="en-US" sz="2400" dirty="0" smtClean="0">
                <a:solidFill>
                  <a:srgbClr val="535353"/>
                </a:solidFill>
              </a:rPr>
              <a:t> contributions</a:t>
            </a:r>
            <a:r>
              <a:rPr lang="en-GB" altLang="en-US" sz="2000" b="1" dirty="0" smtClean="0">
                <a:solidFill>
                  <a:srgbClr val="535353"/>
                </a:solidFill>
              </a:rPr>
              <a:t> (0 = do not select, </a:t>
            </a:r>
            <a:r>
              <a:rPr lang="en-US" altLang="en-US" sz="2000" b="1" dirty="0" smtClean="0">
                <a:solidFill>
                  <a:srgbClr val="535353"/>
                </a:solidFill>
              </a:rPr>
              <a:t>&gt;0 = prop. of matings</a:t>
            </a:r>
            <a:r>
              <a:rPr lang="en-GB" altLang="en-US" sz="2000" b="1" dirty="0" smtClean="0">
                <a:solidFill>
                  <a:srgbClr val="535353"/>
                </a:solidFill>
              </a:rPr>
              <a:t>)</a:t>
            </a:r>
          </a:p>
          <a:p>
            <a:pPr lvl="1"/>
            <a:r>
              <a:rPr lang="en-GB" altLang="en-US" sz="2400" b="1" dirty="0" err="1" smtClean="0">
                <a:solidFill>
                  <a:srgbClr val="5FA83B"/>
                </a:solidFill>
                <a:latin typeface="Courier"/>
                <a:cs typeface="Courier"/>
              </a:rPr>
              <a:t>x</a:t>
            </a:r>
            <a:r>
              <a:rPr lang="en-GB" altLang="en-US" sz="2400" baseline="30000" dirty="0" err="1" smtClean="0">
                <a:solidFill>
                  <a:srgbClr val="5FA83B"/>
                </a:solidFill>
                <a:latin typeface="Courier"/>
                <a:cs typeface="Courier"/>
              </a:rPr>
              <a:t>T</a:t>
            </a:r>
            <a:r>
              <a:rPr lang="en-GB" altLang="en-US" sz="2400" b="1" dirty="0" err="1" smtClean="0">
                <a:solidFill>
                  <a:srgbClr val="5FA83B"/>
                </a:solidFill>
                <a:latin typeface="Courier"/>
                <a:cs typeface="Courier"/>
              </a:rPr>
              <a:t>a</a:t>
            </a:r>
            <a:r>
              <a:rPr lang="en-GB" altLang="en-US" sz="2400" dirty="0" smtClean="0">
                <a:solidFill>
                  <a:srgbClr val="5FA83B"/>
                </a:solidFill>
              </a:rPr>
              <a:t> genetic gain</a:t>
            </a:r>
          </a:p>
          <a:p>
            <a:pPr lvl="1"/>
            <a:r>
              <a:rPr lang="en-GB" altLang="en-US" sz="2400" b="1" dirty="0" err="1">
                <a:solidFill>
                  <a:srgbClr val="C11773"/>
                </a:solidFill>
                <a:latin typeface="Courier"/>
                <a:cs typeface="Courier"/>
              </a:rPr>
              <a:t>x</a:t>
            </a:r>
            <a:r>
              <a:rPr lang="en-GB" altLang="en-US" sz="2400" baseline="30000" dirty="0" err="1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GB" altLang="en-US" sz="2400" b="1" dirty="0" err="1">
                <a:solidFill>
                  <a:srgbClr val="C11773"/>
                </a:solidFill>
                <a:latin typeface="Courier"/>
                <a:cs typeface="Courier"/>
              </a:rPr>
              <a:t>Ax</a:t>
            </a:r>
            <a:r>
              <a:rPr lang="en-GB" altLang="en-US" sz="2400" dirty="0">
                <a:solidFill>
                  <a:srgbClr val="C11773"/>
                </a:solidFill>
                <a:latin typeface="Courier"/>
                <a:cs typeface="Courier"/>
              </a:rPr>
              <a:t>/2</a:t>
            </a:r>
            <a:r>
              <a:rPr lang="en-GB" altLang="en-US" sz="2400" dirty="0">
                <a:solidFill>
                  <a:srgbClr val="C11773"/>
                </a:solidFill>
              </a:rPr>
              <a:t> group coancestry (=future population inbreeding)</a:t>
            </a:r>
          </a:p>
          <a:p>
            <a:pPr lvl="1"/>
            <a:r>
              <a:rPr lang="en-GB" altLang="en-US" sz="2400" dirty="0" smtClean="0">
                <a:solidFill>
                  <a:srgbClr val="535353"/>
                </a:solidFill>
                <a:latin typeface="Courier"/>
                <a:cs typeface="Courier"/>
              </a:rPr>
              <a:t>b</a:t>
            </a:r>
            <a:r>
              <a:rPr lang="en-GB" altLang="en-US" sz="2400" baseline="-25000" dirty="0" smtClean="0">
                <a:solidFill>
                  <a:srgbClr val="535353"/>
                </a:solidFill>
                <a:latin typeface="Courier"/>
                <a:cs typeface="Courier"/>
              </a:rPr>
              <a:t>pi</a:t>
            </a:r>
            <a:r>
              <a:rPr lang="en-GB" altLang="en-US" sz="2400" dirty="0" smtClean="0">
                <a:solidFill>
                  <a:srgbClr val="535353"/>
                </a:solidFill>
              </a:rPr>
              <a:t> population inbreeding penalty (negative)</a:t>
            </a:r>
            <a:endParaRPr lang="en-GB" altLang="en-US" sz="2400" dirty="0" smtClean="0">
              <a:solidFill>
                <a:srgbClr val="5FA83B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Optimum contribution selection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092434" y="1853467"/>
            <a:ext cx="7153502" cy="1555139"/>
            <a:chOff x="978371" y="1672027"/>
            <a:chExt cx="7153502" cy="1555139"/>
          </a:xfrm>
        </p:grpSpPr>
        <p:sp>
          <p:nvSpPr>
            <p:cNvPr id="5" name="Rounded Rectangle 4"/>
            <p:cNvSpPr/>
            <p:nvPr/>
          </p:nvSpPr>
          <p:spPr>
            <a:xfrm>
              <a:off x="978371" y="1672027"/>
              <a:ext cx="1801262" cy="1555139"/>
            </a:xfrm>
            <a:prstGeom prst="roundRect">
              <a:avLst/>
            </a:prstGeom>
            <a:solidFill>
              <a:srgbClr val="5FA83B"/>
            </a:solidFill>
            <a:ln>
              <a:solidFill>
                <a:srgbClr val="5FA83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Seravek ExtraLight"/>
                  <a:cs typeface="Seravek ExtraLight"/>
                </a:rPr>
                <a:t>Maximize genetic gain</a:t>
              </a:r>
              <a:endParaRPr lang="en-US" sz="2400" dirty="0">
                <a:latin typeface="Seravek ExtraLight"/>
                <a:cs typeface="Seravek ExtraLight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654491" y="1672027"/>
              <a:ext cx="1801262" cy="1555139"/>
            </a:xfrm>
            <a:prstGeom prst="roundRect">
              <a:avLst/>
            </a:prstGeom>
            <a:solidFill>
              <a:srgbClr val="C11773"/>
            </a:solidFill>
            <a:ln>
              <a:solidFill>
                <a:srgbClr val="C1177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Seravek ExtraLight"/>
                  <a:cs typeface="Seravek ExtraLight"/>
                </a:rPr>
                <a:t>Minimize loss of diversity</a:t>
              </a:r>
              <a:endParaRPr lang="en-US" sz="2400" dirty="0">
                <a:latin typeface="Seravek ExtraLight"/>
                <a:cs typeface="Seravek ExtraLight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6330611" y="1672027"/>
              <a:ext cx="1801262" cy="1555139"/>
            </a:xfrm>
            <a:prstGeom prst="roundRect">
              <a:avLst/>
            </a:prstGeom>
            <a:solidFill>
              <a:srgbClr val="3798D9"/>
            </a:solidFill>
            <a:ln>
              <a:solidFill>
                <a:srgbClr val="3798D9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Seravek ExtraLight"/>
                  <a:cs typeface="Seravek ExtraLight"/>
                </a:rPr>
                <a:t>Subject to practical constraints</a:t>
              </a:r>
              <a:endParaRPr lang="en-US" sz="2400" dirty="0">
                <a:latin typeface="Seravek ExtraLight"/>
                <a:cs typeface="Seravek Extra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009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19" y="1052737"/>
            <a:ext cx="8892481" cy="575099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Conceptual issue of genetic gain &amp; loss of diversity</a:t>
            </a:r>
          </a:p>
          <a:p>
            <a:endParaRPr lang="en-US" dirty="0" smtClean="0"/>
          </a:p>
          <a:p>
            <a:r>
              <a:rPr lang="en-US" dirty="0" smtClean="0"/>
              <a:t>Technical issues</a:t>
            </a:r>
          </a:p>
          <a:p>
            <a:pPr lvl="1"/>
            <a:r>
              <a:rPr lang="en-US" dirty="0" smtClean="0"/>
              <a:t>scale of estimated breeding values </a:t>
            </a:r>
            <a:r>
              <a:rPr lang="en-GB" altLang="en-US" b="1" dirty="0" smtClean="0">
                <a:solidFill>
                  <a:srgbClr val="5FA83B"/>
                </a:solidFill>
                <a:latin typeface="Courier"/>
                <a:cs typeface="Courier"/>
              </a:rPr>
              <a:t>a</a:t>
            </a:r>
          </a:p>
          <a:p>
            <a:pPr lvl="1"/>
            <a:r>
              <a:rPr lang="en-US" dirty="0"/>
              <a:t>scale of </a:t>
            </a:r>
            <a:r>
              <a:rPr lang="en-US" dirty="0" smtClean="0"/>
              <a:t>the relationship matrix </a:t>
            </a:r>
            <a:r>
              <a:rPr lang="en-GB" altLang="en-US" b="1" dirty="0">
                <a:solidFill>
                  <a:srgbClr val="C11773"/>
                </a:solidFill>
                <a:latin typeface="Courier"/>
                <a:cs typeface="Courier"/>
              </a:rPr>
              <a:t>A</a:t>
            </a:r>
            <a:endParaRPr lang="en-US" dirty="0" smtClean="0"/>
          </a:p>
          <a:p>
            <a:pPr lvl="2"/>
            <a:r>
              <a:rPr lang="en-US" dirty="0" smtClean="0"/>
              <a:t>pedigree</a:t>
            </a:r>
            <a:r>
              <a:rPr lang="en-US" sz="2000" dirty="0" smtClean="0"/>
              <a:t> (pedigree completeness)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genomic</a:t>
            </a:r>
            <a:r>
              <a:rPr lang="en-US" sz="2000" dirty="0" smtClean="0"/>
              <a:t> (genotypes standardized or not, which base population, </a:t>
            </a:r>
            <a:r>
              <a:rPr lang="is-IS" sz="2000" dirty="0" smtClean="0"/>
              <a:t>…</a:t>
            </a:r>
            <a:r>
              <a:rPr lang="en-US" sz="2000" dirty="0" smtClean="0"/>
              <a:t>)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pedigree &amp; genomic (aka single-step)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balance?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219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052737"/>
            <a:ext cx="8892480" cy="57509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Loss of diversity = </a:t>
            </a:r>
            <a:r>
              <a:rPr lang="en-US" u="sng" dirty="0" smtClean="0">
                <a:solidFill>
                  <a:srgbClr val="C11773"/>
                </a:solidFill>
              </a:rPr>
              <a:t>increase</a:t>
            </a:r>
            <a:r>
              <a:rPr lang="en-US" dirty="0" smtClean="0"/>
              <a:t> in population inbreeding</a:t>
            </a:r>
          </a:p>
          <a:p>
            <a:pPr lvl="1"/>
            <a:r>
              <a:rPr lang="en-US" dirty="0" smtClean="0"/>
              <a:t>absolute inbreeding    (F) does not matter</a:t>
            </a:r>
          </a:p>
          <a:p>
            <a:pPr lvl="1"/>
            <a:r>
              <a:rPr lang="en-US" dirty="0" smtClean="0">
                <a:solidFill>
                  <a:srgbClr val="C11773"/>
                </a:solidFill>
              </a:rPr>
              <a:t>rate of inbreeding     (</a:t>
            </a:r>
            <a:r>
              <a:rPr lang="en-US" dirty="0">
                <a:solidFill>
                  <a:srgbClr val="C11773"/>
                </a:solidFill>
                <a:ea typeface="Lucida Grande"/>
              </a:rPr>
              <a:t>Δ</a:t>
            </a:r>
            <a:r>
              <a:rPr lang="en-US" dirty="0">
                <a:solidFill>
                  <a:srgbClr val="C11773"/>
                </a:solidFill>
              </a:rPr>
              <a:t>F</a:t>
            </a:r>
            <a:r>
              <a:rPr lang="en-US" dirty="0" smtClean="0">
                <a:solidFill>
                  <a:srgbClr val="C11773"/>
                </a:solidFill>
              </a:rPr>
              <a:t>) </a:t>
            </a:r>
            <a:r>
              <a:rPr lang="en-US" dirty="0" smtClean="0"/>
              <a:t>does         matter</a:t>
            </a:r>
          </a:p>
          <a:p>
            <a:pPr lvl="1"/>
            <a:endParaRPr lang="en-US" dirty="0"/>
          </a:p>
          <a:p>
            <a:r>
              <a:rPr lang="en-US" dirty="0" smtClean="0"/>
              <a:t>Solution: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dirty="0" smtClean="0">
                <a:solidFill>
                  <a:srgbClr val="535353"/>
                </a:solidFill>
              </a:rPr>
              <a:t>decide on the rate of inbreeding/effective population size </a:t>
            </a:r>
            <a:r>
              <a:rPr lang="en-US" dirty="0">
                <a:solidFill>
                  <a:srgbClr val="535353"/>
                </a:solidFill>
                <a:ea typeface="Lucida Grande"/>
              </a:rPr>
              <a:t>Δ</a:t>
            </a:r>
            <a:r>
              <a:rPr lang="en-US" dirty="0">
                <a:solidFill>
                  <a:srgbClr val="535353"/>
                </a:solidFill>
              </a:rPr>
              <a:t>F=1/</a:t>
            </a:r>
            <a:r>
              <a:rPr lang="en-US" dirty="0" smtClean="0">
                <a:solidFill>
                  <a:srgbClr val="535353"/>
                </a:solidFill>
              </a:rPr>
              <a:t>2N</a:t>
            </a:r>
            <a:r>
              <a:rPr lang="en-US" baseline="-25000" dirty="0" smtClean="0">
                <a:solidFill>
                  <a:srgbClr val="535353"/>
                </a:solidFill>
              </a:rPr>
              <a:t>e</a:t>
            </a:r>
            <a:endParaRPr lang="en-US" dirty="0" smtClean="0">
              <a:solidFill>
                <a:srgbClr val="535353"/>
              </a:solidFill>
            </a:endParaRPr>
          </a:p>
          <a:p>
            <a:pPr marL="971550" lvl="1" indent="-514350">
              <a:buFont typeface="+mj-lt"/>
              <a:buAutoNum type="arabicParenR"/>
            </a:pPr>
            <a:r>
              <a:rPr lang="en-US" dirty="0" smtClean="0">
                <a:solidFill>
                  <a:srgbClr val="535353"/>
                </a:solidFill>
              </a:rPr>
              <a:t>formulate objective around the rate of inbreeding</a:t>
            </a:r>
            <a:endParaRPr lang="en-US" dirty="0">
              <a:solidFill>
                <a:srgbClr val="535353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3526" y="5314256"/>
            <a:ext cx="52969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Pragmatic rule of thumb</a:t>
            </a:r>
            <a:b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</a:b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maintain 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Ne~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100 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  <a:sym typeface="Wingdings"/>
              </a:rPr>
              <a:t>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 </a:t>
            </a:r>
            <a:r>
              <a:rPr lang="en-US" sz="3200" dirty="0">
                <a:solidFill>
                  <a:srgbClr val="5FA83B"/>
                </a:solidFill>
                <a:ea typeface="Lucida Grande"/>
              </a:rPr>
              <a:t>Δ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F</a:t>
            </a:r>
            <a:r>
              <a:rPr lang="en-US" sz="3200" dirty="0" smtClean="0">
                <a:solidFill>
                  <a:srgbClr val="5FA83B"/>
                </a:solidFill>
                <a:latin typeface="Seravek ExtraLight"/>
                <a:cs typeface="Seravek ExtraLight"/>
              </a:rPr>
              <a:t>~0.005</a:t>
            </a:r>
            <a:endParaRPr lang="en-US" sz="3200" dirty="0">
              <a:solidFill>
                <a:srgbClr val="5FA83B"/>
              </a:solidFill>
              <a:latin typeface="Seravek ExtraLight"/>
              <a:cs typeface="Seravek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3687158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19" y="1052737"/>
            <a:ext cx="8788571" cy="568863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GB" altLang="en-US" sz="2800" dirty="0" smtClean="0">
              <a:solidFill>
                <a:srgbClr val="535353"/>
              </a:solidFill>
              <a:latin typeface="Courier"/>
              <a:cs typeface="Courier"/>
            </a:endParaRPr>
          </a:p>
          <a:p>
            <a:pPr marL="0" indent="0" algn="ctr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Objective </a:t>
            </a:r>
            <a:r>
              <a:rPr lang="en-GB" altLang="en-US" sz="2800" dirty="0">
                <a:solidFill>
                  <a:srgbClr val="535353"/>
                </a:solidFill>
                <a:latin typeface="Courier"/>
                <a:cs typeface="Courier"/>
              </a:rPr>
              <a:t>= 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x</a:t>
            </a:r>
            <a:r>
              <a:rPr lang="en-GB" altLang="en-US" sz="2800" baseline="30000" dirty="0" err="1" smtClean="0">
                <a:solidFill>
                  <a:srgbClr val="5FA83B"/>
                </a:solidFill>
                <a:latin typeface="Courier"/>
                <a:cs typeface="Courier"/>
              </a:rPr>
              <a:t>T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a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+ b</a:t>
            </a:r>
            <a:r>
              <a:rPr lang="en-GB" altLang="en-US" sz="2800" baseline="-25000" dirty="0" smtClean="0">
                <a:solidFill>
                  <a:srgbClr val="535353"/>
                </a:solidFill>
                <a:latin typeface="Courier"/>
                <a:cs typeface="Courier"/>
              </a:rPr>
              <a:t>pi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*|1-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F/</a:t>
            </a:r>
            <a:r>
              <a:rPr lang="en-US" sz="2800" dirty="0" err="1" smtClean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 err="1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1600" baseline="-25000" dirty="0" err="1" smtClean="0">
                <a:solidFill>
                  <a:srgbClr val="C11773"/>
                </a:solidFill>
                <a:latin typeface="Courier"/>
                <a:cs typeface="Courier"/>
              </a:rPr>
              <a:t>target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|</a:t>
            </a:r>
            <a:endParaRPr lang="en-GB" altLang="en-US" sz="2800" dirty="0" smtClean="0">
              <a:solidFill>
                <a:srgbClr val="C11773"/>
              </a:solidFill>
              <a:latin typeface="Courier"/>
              <a:cs typeface="Courier"/>
            </a:endParaRPr>
          </a:p>
          <a:p>
            <a:pPr marL="0" indent="0" algn="ctr">
              <a:buNone/>
            </a:pPr>
            <a:r>
              <a:rPr lang="en-GB" altLang="en-US" sz="1800" dirty="0" smtClean="0">
                <a:solidFill>
                  <a:srgbClr val="3798D9"/>
                </a:solidFill>
                <a:latin typeface="Courier"/>
                <a:cs typeface="Courier"/>
              </a:rPr>
              <a:t>(subject to practical constraints)</a:t>
            </a:r>
            <a:endParaRPr lang="en-GB" altLang="en-US" sz="1800" dirty="0" smtClean="0">
              <a:solidFill>
                <a:srgbClr val="3798D9"/>
              </a:solidFill>
              <a:latin typeface="Courier"/>
              <a:cs typeface="Courier"/>
            </a:endParaRPr>
          </a:p>
          <a:p>
            <a:pPr marL="0" indent="0" algn="ctr">
              <a:buNone/>
            </a:pPr>
            <a:endParaRPr lang="en-US" dirty="0" smtClean="0">
              <a:solidFill>
                <a:srgbClr val="C11773"/>
              </a:solidFill>
              <a:latin typeface="Courier"/>
              <a:ea typeface="Lucida Grande"/>
              <a:cs typeface="Courier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5FA83B"/>
                </a:solidFill>
                <a:ea typeface="Lucida Grande"/>
              </a:rPr>
              <a:t>Standardize estimated breeding values (</a:t>
            </a:r>
            <a:r>
              <a:rPr lang="en-GB" altLang="en-US" b="1" dirty="0">
                <a:solidFill>
                  <a:srgbClr val="5FA83B"/>
                </a:solidFill>
                <a:latin typeface="Courier"/>
                <a:cs typeface="Courier"/>
              </a:rPr>
              <a:t>a</a:t>
            </a:r>
            <a:r>
              <a:rPr lang="en-US" dirty="0" smtClean="0">
                <a:solidFill>
                  <a:srgbClr val="5FA83B"/>
                </a:solidFill>
                <a:ea typeface="Lucida Grande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C11773"/>
                </a:solidFill>
                <a:ea typeface="Lucida Grande"/>
              </a:rPr>
              <a:t>Set targeted rate of inbreeding (</a:t>
            </a:r>
            <a:r>
              <a:rPr lang="en-US" sz="2800" dirty="0" err="1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 err="1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800" baseline="-25000" dirty="0" err="1">
                <a:solidFill>
                  <a:srgbClr val="C11773"/>
                </a:solidFill>
                <a:latin typeface="Courier"/>
                <a:cs typeface="Courier"/>
              </a:rPr>
              <a:t>target</a:t>
            </a:r>
            <a:r>
              <a:rPr lang="en-US" dirty="0" smtClean="0">
                <a:solidFill>
                  <a:srgbClr val="C11773"/>
                </a:solidFill>
                <a:ea typeface="Lucida Grande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535353"/>
                </a:solidFill>
                <a:ea typeface="Lucida Grande"/>
              </a:rPr>
              <a:t>For each evaluated solution</a:t>
            </a:r>
          </a:p>
          <a:p>
            <a:pPr marL="0" indent="0" algn="ctr">
              <a:buNone/>
            </a:pPr>
            <a:r>
              <a:rPr lang="en-US" sz="2800" dirty="0" smtClean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=(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800" baseline="-25000" dirty="0" smtClean="0">
                <a:solidFill>
                  <a:srgbClr val="C11773"/>
                </a:solidFill>
                <a:latin typeface="Courier"/>
                <a:cs typeface="Courier"/>
              </a:rPr>
              <a:t>t+1</a:t>
            </a:r>
            <a:r>
              <a:rPr 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-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800" baseline="-25000" dirty="0" smtClean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)/(1-</a:t>
            </a:r>
            <a:r>
              <a:rPr lang="en-US" sz="2800" dirty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800" baseline="-25000" dirty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	F</a:t>
            </a:r>
            <a:r>
              <a:rPr lang="en-US" sz="2800" baseline="-25000" dirty="0" smtClean="0">
                <a:solidFill>
                  <a:srgbClr val="C11773"/>
                </a:solidFill>
                <a:latin typeface="Courier"/>
                <a:cs typeface="Courier"/>
              </a:rPr>
              <a:t>t  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=</a:t>
            </a:r>
            <a:r>
              <a:rPr lang="en-US" sz="2800" b="1" dirty="0" smtClean="0">
                <a:solidFill>
                  <a:srgbClr val="C11773"/>
                </a:solidFill>
                <a:latin typeface="Courier"/>
                <a:cs typeface="Courier"/>
              </a:rPr>
              <a:t>1</a:t>
            </a:r>
            <a:r>
              <a:rPr lang="en-US" sz="2800" baseline="30000" dirty="0" smtClean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US" sz="2800" b="1" dirty="0" smtClean="0">
                <a:solidFill>
                  <a:srgbClr val="C11773"/>
                </a:solidFill>
                <a:latin typeface="Courier"/>
                <a:cs typeface="Courier"/>
              </a:rPr>
              <a:t>A1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 </a:t>
            </a:r>
            <a:r>
              <a:rPr lang="en-US" sz="2800" dirty="0" smtClean="0">
                <a:solidFill>
                  <a:srgbClr val="C11773"/>
                </a:solidFill>
              </a:rPr>
              <a:t>present population inbreeding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	F</a:t>
            </a:r>
            <a:r>
              <a:rPr lang="en-US" sz="2800" baseline="-25000" dirty="0" smtClean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US" sz="2800" baseline="-25000" dirty="0">
                <a:solidFill>
                  <a:srgbClr val="C11773"/>
                </a:solidFill>
                <a:latin typeface="Courier"/>
                <a:cs typeface="Courier"/>
              </a:rPr>
              <a:t>+</a:t>
            </a:r>
            <a:r>
              <a:rPr lang="en-US" sz="2800" baseline="-25000" dirty="0" smtClean="0">
                <a:solidFill>
                  <a:srgbClr val="C11773"/>
                </a:solidFill>
                <a:latin typeface="Courier"/>
                <a:cs typeface="Courier"/>
              </a:rPr>
              <a:t>1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=</a:t>
            </a:r>
            <a:r>
              <a:rPr lang="en-US" sz="2800" b="1" dirty="0" err="1" smtClean="0">
                <a:solidFill>
                  <a:srgbClr val="C11773"/>
                </a:solidFill>
                <a:latin typeface="Courier"/>
                <a:cs typeface="Courier"/>
              </a:rPr>
              <a:t>x</a:t>
            </a:r>
            <a:r>
              <a:rPr lang="en-US" sz="2800" baseline="30000" dirty="0" err="1" smtClean="0">
                <a:solidFill>
                  <a:srgbClr val="C11773"/>
                </a:solidFill>
                <a:latin typeface="Courier"/>
                <a:cs typeface="Courier"/>
              </a:rPr>
              <a:t>T</a:t>
            </a:r>
            <a:r>
              <a:rPr lang="en-US" sz="2800" b="1" dirty="0" err="1" smtClean="0">
                <a:solidFill>
                  <a:srgbClr val="C11773"/>
                </a:solidFill>
                <a:latin typeface="Courier"/>
                <a:cs typeface="Courier"/>
              </a:rPr>
              <a:t>Ax</a:t>
            </a:r>
            <a:r>
              <a:rPr 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 </a:t>
            </a:r>
            <a:r>
              <a:rPr lang="en-US" sz="2800" dirty="0" smtClean="0">
                <a:solidFill>
                  <a:srgbClr val="C11773"/>
                </a:solidFill>
              </a:rPr>
              <a:t>future   </a:t>
            </a:r>
            <a:r>
              <a:rPr lang="en-US" sz="2800" dirty="0">
                <a:solidFill>
                  <a:srgbClr val="C11773"/>
                </a:solidFill>
              </a:rPr>
              <a:t>population </a:t>
            </a:r>
            <a:r>
              <a:rPr lang="en-US" sz="2800" dirty="0" smtClean="0">
                <a:solidFill>
                  <a:srgbClr val="C11773"/>
                </a:solidFill>
              </a:rPr>
              <a:t>inbreeding</a:t>
            </a:r>
            <a:endParaRPr lang="en-US" altLang="en-US" sz="2800" dirty="0">
              <a:solidFill>
                <a:srgbClr val="C11773"/>
              </a:solidFill>
            </a:endParaRPr>
          </a:p>
          <a:p>
            <a:pPr marL="0" indent="0" algn="ctr">
              <a:buNone/>
            </a:pPr>
            <a:r>
              <a:rPr lang="en-US" altLang="en-US" sz="2800" dirty="0" smtClean="0">
                <a:solidFill>
                  <a:srgbClr val="535353"/>
                </a:solidFill>
              </a:rPr>
              <a:t>The value for penalty (</a:t>
            </a:r>
            <a:r>
              <a:rPr lang="en-GB" altLang="en-US" sz="2800" dirty="0">
                <a:solidFill>
                  <a:srgbClr val="535353"/>
                </a:solidFill>
                <a:latin typeface="Courier"/>
                <a:cs typeface="Courier"/>
              </a:rPr>
              <a:t>b</a:t>
            </a:r>
            <a:r>
              <a:rPr lang="en-GB" altLang="en-US" sz="2800" baseline="-25000" dirty="0">
                <a:solidFill>
                  <a:srgbClr val="535353"/>
                </a:solidFill>
                <a:latin typeface="Courier"/>
                <a:cs typeface="Courier"/>
              </a:rPr>
              <a:t>pi</a:t>
            </a:r>
            <a:r>
              <a:rPr lang="en-US" altLang="en-US" sz="2800" dirty="0" smtClean="0">
                <a:solidFill>
                  <a:srgbClr val="535353"/>
                </a:solidFill>
              </a:rPr>
              <a:t>) becomes less critical </a:t>
            </a:r>
            <a:endParaRPr lang="en-GB" altLang="en-US" sz="2800" dirty="0" smtClean="0">
              <a:solidFill>
                <a:srgbClr val="535353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AlphaMate</a:t>
            </a:r>
            <a:r>
              <a:rPr lang="en-US" dirty="0" smtClean="0"/>
              <a:t>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830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19" y="1052737"/>
            <a:ext cx="8788571" cy="56886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Optimum contribution </a:t>
            </a:r>
            <a:r>
              <a:rPr lang="en-US" u="sng" dirty="0" smtClean="0"/>
              <a:t>selection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u="sng" dirty="0" smtClean="0"/>
              <a:t>mating</a:t>
            </a:r>
            <a:r>
              <a:rPr lang="en-US" dirty="0" smtClean="0"/>
              <a:t> plan</a:t>
            </a:r>
            <a:endParaRPr lang="en-US" u="sng" dirty="0" smtClean="0"/>
          </a:p>
          <a:p>
            <a:endParaRPr lang="en-US" dirty="0"/>
          </a:p>
          <a:p>
            <a:pPr marL="0" indent="0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Objective </a:t>
            </a:r>
            <a:r>
              <a:rPr lang="en-GB" altLang="en-US" sz="2800" dirty="0">
                <a:solidFill>
                  <a:srgbClr val="535353"/>
                </a:solidFill>
                <a:latin typeface="Courier"/>
                <a:cs typeface="Courier"/>
              </a:rPr>
              <a:t>= 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x</a:t>
            </a:r>
            <a:r>
              <a:rPr lang="en-GB" altLang="en-US" sz="2800" baseline="30000" dirty="0" err="1" smtClean="0">
                <a:solidFill>
                  <a:srgbClr val="5FA83B"/>
                </a:solidFill>
                <a:latin typeface="Courier"/>
                <a:cs typeface="Courier"/>
              </a:rPr>
              <a:t>T</a:t>
            </a:r>
            <a:r>
              <a:rPr lang="en-GB" altLang="en-US" sz="2800" b="1" dirty="0" err="1" smtClean="0">
                <a:solidFill>
                  <a:srgbClr val="5FA83B"/>
                </a:solidFill>
                <a:latin typeface="Courier"/>
                <a:cs typeface="Courier"/>
              </a:rPr>
              <a:t>a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+</a:t>
            </a:r>
          </a:p>
          <a:p>
            <a:pPr marL="0" indent="0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           b</a:t>
            </a:r>
            <a:r>
              <a:rPr lang="en-GB" altLang="en-US" sz="2800" baseline="-25000" dirty="0" smtClean="0">
                <a:solidFill>
                  <a:srgbClr val="535353"/>
                </a:solidFill>
                <a:latin typeface="Courier"/>
                <a:cs typeface="Courier"/>
              </a:rPr>
              <a:t>pi</a:t>
            </a:r>
            <a:r>
              <a:rPr lang="en-GB" altLang="en-US" sz="2800" dirty="0">
                <a:solidFill>
                  <a:srgbClr val="535353"/>
                </a:solidFill>
                <a:latin typeface="Courier"/>
                <a:cs typeface="Courier"/>
              </a:rPr>
              <a:t>*|1-</a:t>
            </a:r>
            <a:r>
              <a:rPr lang="en-US" sz="2800" dirty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>
                <a:solidFill>
                  <a:srgbClr val="C11773"/>
                </a:solidFill>
                <a:latin typeface="Courier"/>
                <a:cs typeface="Courier"/>
              </a:rPr>
              <a:t>F/</a:t>
            </a:r>
            <a:r>
              <a:rPr lang="en-US" sz="2800" dirty="0" err="1" smtClean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800" dirty="0" err="1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1600" baseline="-25000" dirty="0" err="1" smtClean="0">
                <a:solidFill>
                  <a:srgbClr val="C11773"/>
                </a:solidFill>
                <a:latin typeface="Courier"/>
                <a:cs typeface="Courier"/>
              </a:rPr>
              <a:t>target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|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+</a:t>
            </a:r>
            <a:endParaRPr lang="en-GB" altLang="en-US" sz="2800" dirty="0" smtClean="0">
              <a:solidFill>
                <a:srgbClr val="535353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           </a:t>
            </a:r>
            <a:r>
              <a:rPr lang="is-IS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…</a:t>
            </a:r>
            <a:r>
              <a:rPr lang="en-GB" altLang="en-US" sz="2800" dirty="0">
                <a:solidFill>
                  <a:srgbClr val="C11773"/>
                </a:solidFill>
                <a:latin typeface="Courier"/>
                <a:cs typeface="Courier"/>
              </a:rPr>
              <a:t/>
            </a:r>
            <a:br>
              <a:rPr lang="en-GB" altLang="en-US" sz="2800" dirty="0">
                <a:solidFill>
                  <a:srgbClr val="C11773"/>
                </a:solidFill>
                <a:latin typeface="Courier"/>
                <a:cs typeface="Courier"/>
              </a:rPr>
            </a:br>
            <a:r>
              <a:rPr lang="en-GB" altLang="en-US" sz="2800" dirty="0" smtClean="0">
                <a:solidFill>
                  <a:srgbClr val="C11773"/>
                </a:solidFill>
                <a:latin typeface="Courier"/>
                <a:cs typeface="Courier"/>
              </a:rPr>
              <a:t>            </a:t>
            </a:r>
            <a:r>
              <a:rPr lang="en-GB" altLang="en-US" sz="2800" dirty="0" err="1" smtClean="0">
                <a:solidFill>
                  <a:srgbClr val="535353"/>
                </a:solidFill>
                <a:latin typeface="Courier"/>
                <a:cs typeface="Courier"/>
              </a:rPr>
              <a:t>b</a:t>
            </a:r>
            <a:r>
              <a:rPr lang="en-GB" altLang="en-US" sz="2800" baseline="-25000" dirty="0" err="1" smtClean="0">
                <a:solidFill>
                  <a:srgbClr val="535353"/>
                </a:solidFill>
                <a:latin typeface="Courier"/>
                <a:cs typeface="Courier"/>
              </a:rPr>
              <a:t>mi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*</a:t>
            </a:r>
            <a:r>
              <a:rPr lang="en-GB" altLang="en-US" sz="2800" b="1" dirty="0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+</a:t>
            </a:r>
          </a:p>
          <a:p>
            <a:pPr marL="0" indent="0">
              <a:buNone/>
            </a:pP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           </a:t>
            </a:r>
            <a:r>
              <a:rPr lang="en-GB" altLang="en-US" sz="2800" dirty="0" err="1" smtClean="0">
                <a:solidFill>
                  <a:srgbClr val="535353"/>
                </a:solidFill>
                <a:latin typeface="Courier"/>
                <a:cs typeface="Courier"/>
              </a:rPr>
              <a:t>b</a:t>
            </a:r>
            <a:r>
              <a:rPr lang="en-GB" altLang="en-US" sz="2800" baseline="-25000" dirty="0" err="1" smtClean="0">
                <a:solidFill>
                  <a:srgbClr val="535353"/>
                </a:solidFill>
                <a:latin typeface="Courier"/>
                <a:cs typeface="Courier"/>
              </a:rPr>
              <a:t>v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*</a:t>
            </a:r>
            <a:r>
              <a:rPr lang="en-GB" altLang="en-US" sz="2800" dirty="0" err="1" smtClean="0">
                <a:solidFill>
                  <a:srgbClr val="DB4F0F"/>
                </a:solidFill>
                <a:latin typeface="Courier"/>
                <a:cs typeface="Courier"/>
              </a:rPr>
              <a:t>Pr</a:t>
            </a:r>
            <a:r>
              <a:rPr lang="en-GB" altLang="en-US" sz="2800" dirty="0" smtClean="0">
                <a:solidFill>
                  <a:srgbClr val="DB4F0F"/>
                </a:solidFill>
                <a:latin typeface="Courier"/>
                <a:cs typeface="Courier"/>
              </a:rPr>
              <a:t>(outlier)</a:t>
            </a:r>
            <a:r>
              <a:rPr lang="en-GB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+</a:t>
            </a:r>
            <a:endParaRPr lang="en-GB" altLang="en-US" sz="2800" b="1" dirty="0" smtClean="0">
              <a:solidFill>
                <a:srgbClr val="535353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is-IS" altLang="en-US" sz="2800" dirty="0" smtClean="0">
                <a:solidFill>
                  <a:srgbClr val="535353"/>
                </a:solidFill>
                <a:latin typeface="Courier"/>
                <a:cs typeface="Courier"/>
              </a:rPr>
              <a:t>            …</a:t>
            </a:r>
          </a:p>
          <a:p>
            <a:pPr marL="0" indent="0" algn="ctr">
              <a:buNone/>
            </a:pPr>
            <a:r>
              <a:rPr lang="en-GB" altLang="en-US" sz="1800" dirty="0" smtClean="0">
                <a:solidFill>
                  <a:srgbClr val="3798D9"/>
                </a:solidFill>
                <a:latin typeface="Courier"/>
                <a:cs typeface="Courier"/>
              </a:rPr>
              <a:t>(subject </a:t>
            </a:r>
            <a:r>
              <a:rPr lang="en-GB" altLang="en-US" sz="1800" dirty="0" smtClean="0">
                <a:solidFill>
                  <a:srgbClr val="3798D9"/>
                </a:solidFill>
                <a:latin typeface="Courier"/>
                <a:cs typeface="Courier"/>
              </a:rPr>
              <a:t>to </a:t>
            </a:r>
            <a:r>
              <a:rPr lang="en-GB" altLang="en-US" sz="1800" dirty="0" smtClean="0">
                <a:solidFill>
                  <a:srgbClr val="3798D9"/>
                </a:solidFill>
                <a:latin typeface="Courier"/>
                <a:cs typeface="Courier"/>
              </a:rPr>
              <a:t>practical constraints)</a:t>
            </a:r>
            <a:endParaRPr lang="en-GB" altLang="en-US" sz="1800" dirty="0">
              <a:solidFill>
                <a:srgbClr val="3798D9"/>
              </a:solidFill>
              <a:latin typeface="Courier"/>
              <a:cs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AlphaMate</a:t>
            </a:r>
            <a:r>
              <a:rPr lang="en-US" dirty="0"/>
              <a:t> implementation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148791" y="2331359"/>
            <a:ext cx="2672093" cy="1384995"/>
            <a:chOff x="6148791" y="2603519"/>
            <a:chExt cx="2672093" cy="1384995"/>
          </a:xfrm>
        </p:grpSpPr>
        <p:sp>
          <p:nvSpPr>
            <p:cNvPr id="4" name="TextBox 3"/>
            <p:cNvSpPr txBox="1"/>
            <p:nvPr/>
          </p:nvSpPr>
          <p:spPr>
            <a:xfrm>
              <a:off x="7034062" y="2603519"/>
              <a:ext cx="1786822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>
                  <a:latin typeface="Seravek ExtraLight"/>
                  <a:cs typeface="Seravek ExtraLight"/>
                </a:rPr>
                <a:t>Individual</a:t>
              </a:r>
              <a:br>
                <a:rPr lang="en-US" sz="2800" dirty="0" smtClean="0">
                  <a:latin typeface="Seravek ExtraLight"/>
                  <a:cs typeface="Seravek ExtraLight"/>
                </a:rPr>
              </a:br>
              <a:r>
                <a:rPr lang="en-US" sz="2800" dirty="0" smtClean="0">
                  <a:latin typeface="Seravek ExtraLight"/>
                  <a:cs typeface="Seravek ExtraLight"/>
                </a:rPr>
                <a:t>(parent)</a:t>
              </a:r>
            </a:p>
            <a:p>
              <a:pPr algn="ctr"/>
              <a:r>
                <a:rPr lang="en-US" sz="2800" dirty="0" smtClean="0">
                  <a:latin typeface="Seravek ExtraLight"/>
                  <a:cs typeface="Seravek ExtraLight"/>
                </a:rPr>
                <a:t>level terms</a:t>
              </a:r>
              <a:endParaRPr lang="en-US" sz="2800" dirty="0">
                <a:latin typeface="Seravek ExtraLight"/>
                <a:cs typeface="Seravek ExtraLight"/>
              </a:endParaRPr>
            </a:p>
          </p:txBody>
        </p:sp>
        <p:sp>
          <p:nvSpPr>
            <p:cNvPr id="6" name="Right Brace 5"/>
            <p:cNvSpPr/>
            <p:nvPr/>
          </p:nvSpPr>
          <p:spPr>
            <a:xfrm>
              <a:off x="6148791" y="2609062"/>
              <a:ext cx="854365" cy="1373909"/>
            </a:xfrm>
            <a:prstGeom prst="rightBrace">
              <a:avLst/>
            </a:prstGeom>
            <a:ln>
              <a:solidFill>
                <a:srgbClr val="53535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148791" y="3733937"/>
            <a:ext cx="2672093" cy="1384995"/>
            <a:chOff x="6148791" y="4006097"/>
            <a:chExt cx="2672093" cy="1384995"/>
          </a:xfrm>
        </p:grpSpPr>
        <p:sp>
          <p:nvSpPr>
            <p:cNvPr id="5" name="TextBox 4"/>
            <p:cNvSpPr txBox="1"/>
            <p:nvPr/>
          </p:nvSpPr>
          <p:spPr>
            <a:xfrm>
              <a:off x="7034062" y="4006097"/>
              <a:ext cx="1786822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>
                  <a:latin typeface="Seravek ExtraLight"/>
                  <a:cs typeface="Seravek ExtraLight"/>
                </a:rPr>
                <a:t>Mating</a:t>
              </a:r>
              <a:br>
                <a:rPr lang="en-US" sz="2800" dirty="0" smtClean="0">
                  <a:latin typeface="Seravek ExtraLight"/>
                  <a:cs typeface="Seravek ExtraLight"/>
                </a:rPr>
              </a:br>
              <a:r>
                <a:rPr lang="en-US" sz="2800" dirty="0" smtClean="0">
                  <a:latin typeface="Seravek ExtraLight"/>
                  <a:cs typeface="Seravek ExtraLight"/>
                </a:rPr>
                <a:t>(progeny)</a:t>
              </a:r>
            </a:p>
            <a:p>
              <a:pPr algn="ctr"/>
              <a:r>
                <a:rPr lang="en-US" sz="2800" dirty="0" smtClean="0">
                  <a:latin typeface="Seravek ExtraLight"/>
                  <a:cs typeface="Seravek ExtraLight"/>
                </a:rPr>
                <a:t>level terms</a:t>
              </a:r>
              <a:endParaRPr lang="en-US" sz="2800" dirty="0">
                <a:latin typeface="Seravek ExtraLight"/>
                <a:cs typeface="Seravek ExtraLight"/>
              </a:endParaRPr>
            </a:p>
          </p:txBody>
        </p:sp>
        <p:sp>
          <p:nvSpPr>
            <p:cNvPr id="10" name="Right Brace 9"/>
            <p:cNvSpPr/>
            <p:nvPr/>
          </p:nvSpPr>
          <p:spPr>
            <a:xfrm>
              <a:off x="6148791" y="4011640"/>
              <a:ext cx="854365" cy="1373909"/>
            </a:xfrm>
            <a:prstGeom prst="rightBrace">
              <a:avLst/>
            </a:prstGeom>
            <a:ln>
              <a:solidFill>
                <a:srgbClr val="53535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2461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5FA83B"/>
                </a:solidFill>
              </a:rPr>
              <a:t>Selected individuals might need to</a:t>
            </a:r>
          </a:p>
          <a:p>
            <a:pPr lvl="1"/>
            <a:r>
              <a:rPr lang="en-US" dirty="0" smtClean="0"/>
              <a:t>have at least </a:t>
            </a:r>
            <a:r>
              <a:rPr lang="en-US" dirty="0" err="1" smtClean="0"/>
              <a:t>nMin</a:t>
            </a:r>
            <a:r>
              <a:rPr lang="en-US" dirty="0" smtClean="0"/>
              <a:t> matings (economical </a:t>
            </a:r>
            <a:r>
              <a:rPr lang="en-US" dirty="0" smtClean="0"/>
              <a:t>constraints)</a:t>
            </a:r>
            <a:endParaRPr lang="en-US" dirty="0" smtClean="0"/>
          </a:p>
          <a:p>
            <a:pPr lvl="1"/>
            <a:r>
              <a:rPr lang="en-US" dirty="0" smtClean="0"/>
              <a:t>have at most </a:t>
            </a:r>
            <a:r>
              <a:rPr lang="en-US" dirty="0" err="1" smtClean="0"/>
              <a:t>nMax</a:t>
            </a:r>
            <a:r>
              <a:rPr lang="en-US" dirty="0" smtClean="0"/>
              <a:t> matings (biological </a:t>
            </a:r>
            <a:r>
              <a:rPr lang="en-US" dirty="0"/>
              <a:t>constraints)</a:t>
            </a:r>
            <a:endParaRPr lang="en-US" dirty="0" smtClean="0"/>
          </a:p>
          <a:p>
            <a:pPr lvl="1"/>
            <a:r>
              <a:rPr lang="en-US" dirty="0" smtClean="0"/>
              <a:t>have equal contributions</a:t>
            </a:r>
          </a:p>
          <a:p>
            <a:pPr lvl="1"/>
            <a:r>
              <a:rPr lang="en-US" dirty="0" smtClean="0"/>
              <a:t>l</a:t>
            </a:r>
            <a:r>
              <a:rPr lang="is-IS" dirty="0" smtClean="0"/>
              <a:t>imit progeny </a:t>
            </a:r>
            <a:r>
              <a:rPr lang="is-IS" dirty="0" smtClean="0"/>
              <a:t>inbreeding</a:t>
            </a:r>
            <a:endParaRPr lang="is-IS" dirty="0" smtClean="0"/>
          </a:p>
          <a:p>
            <a:pPr lvl="1"/>
            <a:r>
              <a:rPr lang="is-IS" dirty="0" smtClean="0"/>
              <a:t>…</a:t>
            </a:r>
            <a:endParaRPr lang="is-IS" dirty="0" smtClean="0"/>
          </a:p>
          <a:p>
            <a:r>
              <a:rPr lang="is-IS" dirty="0" smtClean="0">
                <a:solidFill>
                  <a:srgbClr val="3798D9"/>
                </a:solidFill>
              </a:rPr>
              <a:t>Utilize available techniques/information</a:t>
            </a:r>
          </a:p>
          <a:p>
            <a:pPr lvl="1"/>
            <a:r>
              <a:rPr lang="en-US" dirty="0" smtClean="0"/>
              <a:t>s</a:t>
            </a:r>
            <a:r>
              <a:rPr lang="is-IS" dirty="0" smtClean="0"/>
              <a:t>elfing, MOET, JIVET, ...</a:t>
            </a:r>
          </a:p>
          <a:p>
            <a:pPr lvl="1"/>
            <a:r>
              <a:rPr lang="en-US" dirty="0" smtClean="0"/>
              <a:t>g</a:t>
            </a:r>
            <a:r>
              <a:rPr lang="is-IS" dirty="0" smtClean="0"/>
              <a:t>enomic data (predict mean and variance of a mating)</a:t>
            </a:r>
          </a:p>
          <a:p>
            <a:r>
              <a:rPr lang="en-US" dirty="0" smtClean="0">
                <a:solidFill>
                  <a:srgbClr val="C11773"/>
                </a:solidFill>
              </a:rPr>
              <a:t>Cost</a:t>
            </a:r>
            <a:endParaRPr lang="en-US" dirty="0" smtClean="0">
              <a:solidFill>
                <a:srgbClr val="C11773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</a:t>
            </a:r>
            <a:r>
              <a:rPr lang="en-US" dirty="0" smtClean="0"/>
              <a:t>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973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Gain-Diversity frontier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91867" y="3514792"/>
            <a:ext cx="39970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C11773"/>
                </a:solidFill>
                <a:latin typeface="Seravek ExtraLight"/>
                <a:ea typeface="Lucida Grande"/>
                <a:cs typeface="Seravek ExtraLight"/>
              </a:rPr>
              <a:t>Optimum contribution mating</a:t>
            </a:r>
          </a:p>
          <a:p>
            <a:pPr algn="ctr"/>
            <a:r>
              <a:rPr lang="en-US" sz="2400" dirty="0" err="1" smtClean="0">
                <a:solidFill>
                  <a:srgbClr val="C11773"/>
                </a:solidFill>
                <a:latin typeface="Courier"/>
                <a:ea typeface="Lucida Grande"/>
                <a:cs typeface="Courier"/>
              </a:rPr>
              <a:t>Δ</a:t>
            </a:r>
            <a:r>
              <a:rPr lang="en-US" sz="2400" dirty="0" err="1" smtClean="0">
                <a:solidFill>
                  <a:srgbClr val="C11773"/>
                </a:solidFill>
                <a:latin typeface="Courier"/>
                <a:cs typeface="Courier"/>
              </a:rPr>
              <a:t>F</a:t>
            </a:r>
            <a:r>
              <a:rPr lang="en-US" sz="2400" baseline="-25000" dirty="0" err="1" smtClean="0">
                <a:solidFill>
                  <a:srgbClr val="C11773"/>
                </a:solidFill>
                <a:latin typeface="Courier"/>
                <a:cs typeface="Courier"/>
              </a:rPr>
              <a:t>target</a:t>
            </a:r>
            <a:r>
              <a:rPr lang="en-US" sz="2400" dirty="0" smtClean="0">
                <a:solidFill>
                  <a:srgbClr val="C11773"/>
                </a:solidFill>
                <a:latin typeface="Courier"/>
                <a:cs typeface="Courier"/>
              </a:rPr>
              <a:t>=0.01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336237" y="4467273"/>
            <a:ext cx="2203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DB4F0F"/>
                </a:solidFill>
                <a:latin typeface="Seravek ExtraLight"/>
                <a:ea typeface="Lucida Grande"/>
                <a:cs typeface="Seravek ExtraLight"/>
              </a:rPr>
              <a:t>Random mating</a:t>
            </a:r>
            <a:endParaRPr lang="en-US" sz="2400" dirty="0">
              <a:solidFill>
                <a:srgbClr val="DB4F0F"/>
              </a:solidFill>
              <a:latin typeface="Seravek ExtraLight"/>
              <a:cs typeface="Seravek Extra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8986" y="5300683"/>
            <a:ext cx="3752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3798D9"/>
                </a:solidFill>
                <a:latin typeface="Seravek ExtraLight"/>
                <a:ea typeface="Lucida Grande"/>
                <a:cs typeface="Seravek ExtraLight"/>
              </a:rPr>
              <a:t>Minimum inbreeding mating</a:t>
            </a:r>
            <a:endParaRPr lang="en-US" sz="2400" dirty="0">
              <a:solidFill>
                <a:srgbClr val="3798D9"/>
              </a:solidFill>
              <a:latin typeface="Seravek ExtraLight"/>
              <a:cs typeface="Seravek ExtraLight"/>
            </a:endParaRPr>
          </a:p>
        </p:txBody>
      </p:sp>
      <p:cxnSp>
        <p:nvCxnSpPr>
          <p:cNvPr id="9" name="Straight Arrow Connector 8"/>
          <p:cNvCxnSpPr>
            <a:stCxn id="2" idx="1"/>
          </p:cNvCxnSpPr>
          <p:nvPr/>
        </p:nvCxnSpPr>
        <p:spPr>
          <a:xfrm flipH="1" flipV="1">
            <a:off x="2079341" y="2618838"/>
            <a:ext cx="2612526" cy="1311453"/>
          </a:xfrm>
          <a:prstGeom prst="straightConnector1">
            <a:avLst/>
          </a:prstGeom>
          <a:ln>
            <a:solidFill>
              <a:srgbClr val="C1177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1"/>
          </p:cNvCxnSpPr>
          <p:nvPr/>
        </p:nvCxnSpPr>
        <p:spPr>
          <a:xfrm flipH="1">
            <a:off x="2248339" y="4698106"/>
            <a:ext cx="1087898" cy="479210"/>
          </a:xfrm>
          <a:prstGeom prst="straightConnector1">
            <a:avLst/>
          </a:prstGeom>
          <a:ln>
            <a:solidFill>
              <a:srgbClr val="DB4F0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1"/>
          </p:cNvCxnSpPr>
          <p:nvPr/>
        </p:nvCxnSpPr>
        <p:spPr>
          <a:xfrm flipH="1" flipV="1">
            <a:off x="1185723" y="4918126"/>
            <a:ext cx="753263" cy="613390"/>
          </a:xfrm>
          <a:prstGeom prst="straightConnector1">
            <a:avLst/>
          </a:prstGeom>
          <a:ln>
            <a:solidFill>
              <a:srgbClr val="3798D9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75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oslin">
      <a:dk1>
        <a:srgbClr val="010101"/>
      </a:dk1>
      <a:lt1>
        <a:srgbClr val="FFFFFF"/>
      </a:lt1>
      <a:dk2>
        <a:srgbClr val="535353"/>
      </a:dk2>
      <a:lt2>
        <a:srgbClr val="D0CDCF"/>
      </a:lt2>
      <a:accent1>
        <a:srgbClr val="5FA83B"/>
      </a:accent1>
      <a:accent2>
        <a:srgbClr val="C11773"/>
      </a:accent2>
      <a:accent3>
        <a:srgbClr val="3798D9"/>
      </a:accent3>
      <a:accent4>
        <a:srgbClr val="DB4F0F"/>
      </a:accent4>
      <a:accent5>
        <a:srgbClr val="A0451E"/>
      </a:accent5>
      <a:accent6>
        <a:srgbClr val="DB001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6420</TotalTime>
  <Words>902</Words>
  <Application>Microsoft Macintosh PowerPoint</Application>
  <PresentationFormat>On-screen Show (4:3)</PresentationFormat>
  <Paragraphs>148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AlphaMate Balance selection and maintenance of diversity under practical constraints</vt:lpstr>
      <vt:lpstr>Breeder’s dilemma</vt:lpstr>
      <vt:lpstr>Optimum contribution selection</vt:lpstr>
      <vt:lpstr>How to balance?</vt:lpstr>
      <vt:lpstr>Holistic approach</vt:lpstr>
      <vt:lpstr>AlphaMate implementation</vt:lpstr>
      <vt:lpstr>AlphaMate implementation</vt:lpstr>
      <vt:lpstr>Practical constraints</vt:lpstr>
      <vt:lpstr>Gain-Diversity frontier</vt:lpstr>
      <vt:lpstr>Implementation @ Bitbucket</vt:lpstr>
      <vt:lpstr>AlphaMate Balance selection and maintenance of diversity under practical constraints</vt:lpstr>
      <vt:lpstr>Some theory (without mutation)</vt:lpstr>
      <vt:lpstr>Some theory (with mutation)</vt:lpstr>
      <vt:lpstr>Breeder’s dilemma</vt:lpstr>
    </vt:vector>
  </TitlesOfParts>
  <Company>University of Edinburgh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MACPHERSON Gordon</dc:creator>
  <cp:lastModifiedBy>Microsoft Office User</cp:lastModifiedBy>
  <cp:revision>214</cp:revision>
  <dcterms:created xsi:type="dcterms:W3CDTF">2013-05-23T10:58:56Z</dcterms:created>
  <dcterms:modified xsi:type="dcterms:W3CDTF">2016-04-29T16:57:46Z</dcterms:modified>
</cp:coreProperties>
</file>

<file path=docProps/thumbnail.jpeg>
</file>